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656" r:id="rId5"/>
    <p:sldId id="533" r:id="rId6"/>
    <p:sldId id="968" r:id="rId7"/>
    <p:sldId id="847" r:id="rId8"/>
    <p:sldId id="971" r:id="rId9"/>
    <p:sldId id="973" r:id="rId10"/>
    <p:sldId id="931" r:id="rId11"/>
    <p:sldId id="975" r:id="rId12"/>
    <p:sldId id="976" r:id="rId13"/>
    <p:sldId id="977" r:id="rId14"/>
    <p:sldId id="980" r:id="rId15"/>
    <p:sldId id="981" r:id="rId16"/>
    <p:sldId id="982" r:id="rId17"/>
    <p:sldId id="983" r:id="rId18"/>
    <p:sldId id="985" r:id="rId19"/>
    <p:sldId id="984" r:id="rId20"/>
    <p:sldId id="986" r:id="rId21"/>
    <p:sldId id="988" r:id="rId22"/>
    <p:sldId id="989" r:id="rId23"/>
    <p:sldId id="991" r:id="rId24"/>
    <p:sldId id="990" r:id="rId25"/>
    <p:sldId id="993" r:id="rId26"/>
    <p:sldId id="994" r:id="rId27"/>
    <p:sldId id="938" r:id="rId28"/>
    <p:sldId id="997" r:id="rId29"/>
    <p:sldId id="996" r:id="rId30"/>
    <p:sldId id="995" r:id="rId31"/>
    <p:sldId id="307" r:id="rId32"/>
  </p:sldIdLst>
  <p:sldSz cx="12192000" cy="6858000"/>
  <p:notesSz cx="6858000" cy="9144000"/>
  <p:custDataLst>
    <p:tags r:id="rId3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3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heng ma" initials="z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E6AD00"/>
    <a:srgbClr val="C9E8A8"/>
    <a:srgbClr val="7DDFFF"/>
    <a:srgbClr val="FDC8B6"/>
    <a:srgbClr val="828282"/>
    <a:srgbClr val="00662D"/>
    <a:srgbClr val="13C263"/>
    <a:srgbClr val="76923C"/>
    <a:srgbClr val="DDE2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780" y="48"/>
      </p:cViewPr>
      <p:guideLst>
        <p:guide orient="horz" pos="2038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7" Type="http://schemas.openxmlformats.org/officeDocument/2006/relationships/tags" Target="tags/tag247.xml"/><Relationship Id="rId36" Type="http://schemas.openxmlformats.org/officeDocument/2006/relationships/commentAuthors" Target="commentAuthors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页眉占位符 409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z="1200" strike="noStrike" noProof="1"/>
          </a:p>
        </p:txBody>
      </p:sp>
      <p:sp>
        <p:nvSpPr>
          <p:cNvPr id="4099" name="日期占位符 409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 fontAlgn="base"/>
            <a:endParaRPr lang="zh-CN" altLang="en-US" sz="1200" strike="noStrike" noProof="1"/>
          </a:p>
        </p:txBody>
      </p:sp>
      <p:sp>
        <p:nvSpPr>
          <p:cNvPr id="12292" name="幻灯片图像占位符 4099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1" y="685800"/>
            <a:ext cx="6096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293" name="文本占位符 4100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102" name="页脚占位符 410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z="1200" strike="noStrike" noProof="1"/>
          </a:p>
        </p:txBody>
      </p:sp>
      <p:sp>
        <p:nvSpPr>
          <p:cNvPr id="4103" name="灯片编号占位符 4102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fontAlgn="base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灯片编号占位符 1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14339" name="备注占位符 2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lstStyle/>
          <a:p>
            <a:pPr lvl="0">
              <a:spcBef>
                <a:spcPct val="0"/>
              </a:spcBef>
            </a:pPr>
            <a:endParaRPr lang="zh-CN" dirty="0"/>
          </a:p>
        </p:txBody>
      </p:sp>
      <p:sp>
        <p:nvSpPr>
          <p:cNvPr id="14340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灯片编号占位符 1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327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2771" name="备注占位符 2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lstStyle/>
          <a:p>
            <a:pPr lvl="0"/>
            <a:endParaRPr 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灯片编号占位符 1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50179" name="备注占位符 2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lstStyle/>
          <a:p>
            <a:pPr lvl="0">
              <a:spcBef>
                <a:spcPct val="0"/>
              </a:spcBef>
            </a:pPr>
            <a:endParaRPr lang="zh-CN" dirty="0"/>
          </a:p>
        </p:txBody>
      </p:sp>
      <p:sp>
        <p:nvSpPr>
          <p:cNvPr id="50180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灯片编号占位符 1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19459" name="备注占位符 2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lstStyle/>
          <a:p>
            <a:pPr lvl="0"/>
            <a:endParaRPr lang="zh-CN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710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710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灯片编号占位符 1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19459" name="备注占位符 2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lstStyle/>
          <a:p>
            <a:pPr lvl="0"/>
            <a:endParaRPr lang="zh-CN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710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710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灯片编号占位符 1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19459" name="备注占位符 2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lstStyle/>
          <a:p>
            <a:pPr lvl="0"/>
            <a:endParaRPr lang="zh-CN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灯片编号占位符 1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19459" name="备注占位符 2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lstStyle/>
          <a:p>
            <a:pPr lvl="0"/>
            <a:endParaRPr lang="zh-CN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灯片编号占位符 1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19459" name="备注占位符 2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lstStyle/>
          <a:p>
            <a:pPr lvl="0"/>
            <a:endParaRPr 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灯片编号占位符 1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741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17411" name="备注占位符 2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lstStyle/>
          <a:p>
            <a:pPr lvl="0"/>
            <a:endParaRPr lang="zh-CN" dirty="0"/>
          </a:p>
        </p:txBody>
      </p:sp>
      <p:sp>
        <p:nvSpPr>
          <p:cNvPr id="17412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灯片编号占位符 1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19459" name="备注占位符 2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lstStyle/>
          <a:p>
            <a:pPr lvl="0"/>
            <a:endParaRPr 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632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632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灯片编号占位符 1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19459" name="备注占位符 2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lstStyle/>
          <a:p>
            <a:pPr lvl="0"/>
            <a:endParaRPr lang="zh-C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632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632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632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632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灯片编号占位符 1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19459" name="备注占位符 2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lstStyle/>
          <a:p>
            <a:pPr lvl="0"/>
            <a:endParaRPr 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灯片编号占位符 1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19459" name="备注占位符 2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lstStyle/>
          <a:p>
            <a:pPr lvl="0"/>
            <a:endParaRPr 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1" cy="2387600"/>
          </a:xfrm>
        </p:spPr>
        <p:txBody>
          <a:bodyPr anchor="b"/>
          <a:lstStyle>
            <a:lvl1pPr algn="ctr">
              <a:defRPr sz="5830"/>
            </a:lvl1pPr>
          </a:lstStyle>
          <a:p>
            <a:pPr fontAlgn="base"/>
            <a:r>
              <a:rPr lang="zh-CN" altLang="en-US" sz="5845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1" cy="1655762"/>
          </a:xfrm>
        </p:spPr>
        <p:txBody>
          <a:bodyPr/>
          <a:lstStyle>
            <a:lvl1pPr marL="0" indent="0" algn="ctr">
              <a:buNone/>
              <a:defRPr sz="2335"/>
            </a:lvl1pPr>
            <a:lvl2pPr marL="444500" indent="0" algn="ctr">
              <a:buNone/>
              <a:defRPr sz="1945"/>
            </a:lvl2pPr>
            <a:lvl3pPr marL="888365" indent="0" algn="ctr">
              <a:buNone/>
              <a:defRPr sz="1750"/>
            </a:lvl3pPr>
            <a:lvl4pPr marL="1332865" indent="0" algn="ctr">
              <a:buNone/>
              <a:defRPr sz="1555"/>
            </a:lvl4pPr>
            <a:lvl5pPr marL="1776730" indent="0" algn="ctr">
              <a:buNone/>
              <a:defRPr sz="1555"/>
            </a:lvl5pPr>
            <a:lvl6pPr marL="2221230" indent="0" algn="ctr">
              <a:buNone/>
              <a:defRPr sz="1555"/>
            </a:lvl6pPr>
            <a:lvl7pPr marL="2665730" indent="0" algn="ctr">
              <a:buNone/>
              <a:defRPr sz="1555"/>
            </a:lvl7pPr>
            <a:lvl8pPr marL="3109595" indent="0" algn="ctr">
              <a:buNone/>
              <a:defRPr sz="1555"/>
            </a:lvl8pPr>
            <a:lvl9pPr marL="3554095" indent="0" algn="ctr">
              <a:buNone/>
              <a:defRPr sz="1555"/>
            </a:lvl9pPr>
          </a:lstStyle>
          <a:p>
            <a:pPr fontAlgn="base"/>
            <a:r>
              <a:rPr lang="zh-CN" altLang="en-US" sz="2340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274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546" y="6245340"/>
            <a:ext cx="3860909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732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274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546" y="6245340"/>
            <a:ext cx="3860909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732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363" y="273877"/>
            <a:ext cx="2743363" cy="5852729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274" y="273877"/>
            <a:ext cx="8071053" cy="5852729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274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546" y="6245340"/>
            <a:ext cx="3860909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732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274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546" y="6245340"/>
            <a:ext cx="3860909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732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5830"/>
            </a:lvl1pPr>
          </a:lstStyle>
          <a:p>
            <a:pPr fontAlgn="base"/>
            <a:r>
              <a:rPr lang="zh-CN" altLang="en-US" sz="5845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49" y="4589463"/>
            <a:ext cx="10515600" cy="1500187"/>
          </a:xfrm>
        </p:spPr>
        <p:txBody>
          <a:bodyPr/>
          <a:lstStyle>
            <a:lvl1pPr marL="0" indent="0">
              <a:buNone/>
              <a:defRPr sz="2335">
                <a:solidFill>
                  <a:schemeClr val="tx1">
                    <a:tint val="75000"/>
                  </a:schemeClr>
                </a:solidFill>
              </a:defRPr>
            </a:lvl1pPr>
            <a:lvl2pPr marL="444500" indent="0">
              <a:buNone/>
              <a:defRPr sz="1945">
                <a:solidFill>
                  <a:schemeClr val="tx1">
                    <a:tint val="75000"/>
                  </a:schemeClr>
                </a:solidFill>
              </a:defRPr>
            </a:lvl2pPr>
            <a:lvl3pPr marL="888365" indent="0">
              <a:buNone/>
              <a:defRPr sz="1750">
                <a:solidFill>
                  <a:schemeClr val="tx1">
                    <a:tint val="75000"/>
                  </a:schemeClr>
                </a:solidFill>
              </a:defRPr>
            </a:lvl3pPr>
            <a:lvl4pPr marL="1332865" indent="0">
              <a:buNone/>
              <a:defRPr sz="1555">
                <a:solidFill>
                  <a:schemeClr val="tx1">
                    <a:tint val="75000"/>
                  </a:schemeClr>
                </a:solidFill>
              </a:defRPr>
            </a:lvl4pPr>
            <a:lvl5pPr marL="1776730" indent="0">
              <a:buNone/>
              <a:defRPr sz="1555">
                <a:solidFill>
                  <a:schemeClr val="tx1">
                    <a:tint val="75000"/>
                  </a:schemeClr>
                </a:solidFill>
              </a:defRPr>
            </a:lvl5pPr>
            <a:lvl6pPr marL="2221230" indent="0">
              <a:buNone/>
              <a:defRPr sz="1555">
                <a:solidFill>
                  <a:schemeClr val="tx1">
                    <a:tint val="75000"/>
                  </a:schemeClr>
                </a:solidFill>
              </a:defRPr>
            </a:lvl6pPr>
            <a:lvl7pPr marL="2665730" indent="0">
              <a:buNone/>
              <a:defRPr sz="1555">
                <a:solidFill>
                  <a:schemeClr val="tx1">
                    <a:tint val="75000"/>
                  </a:schemeClr>
                </a:solidFill>
              </a:defRPr>
            </a:lvl7pPr>
            <a:lvl8pPr marL="3109595" indent="0">
              <a:buNone/>
              <a:defRPr sz="1555">
                <a:solidFill>
                  <a:schemeClr val="tx1">
                    <a:tint val="75000"/>
                  </a:schemeClr>
                </a:solidFill>
              </a:defRPr>
            </a:lvl8pPr>
            <a:lvl9pPr marL="3554095" indent="0">
              <a:buNone/>
              <a:defRPr sz="15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z="2340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274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546" y="6245340"/>
            <a:ext cx="3860909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732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274" y="1600517"/>
            <a:ext cx="5376991" cy="452609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35" y="1600517"/>
            <a:ext cx="5376991" cy="452609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274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546" y="6245340"/>
            <a:ext cx="3860909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6732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720"/>
            </a:lvl1pPr>
            <a:lvl2pPr marL="444500" indent="0">
              <a:buNone/>
              <a:defRPr sz="2335"/>
            </a:lvl2pPr>
            <a:lvl3pPr marL="888365" indent="0">
              <a:buNone/>
              <a:defRPr sz="1945"/>
            </a:lvl3pPr>
            <a:lvl4pPr marL="1332865" indent="0">
              <a:buNone/>
              <a:defRPr sz="1750"/>
            </a:lvl4pPr>
            <a:lvl5pPr marL="1776730" indent="0">
              <a:buNone/>
              <a:defRPr sz="1750"/>
            </a:lvl5pPr>
            <a:lvl6pPr marL="2221230" indent="0">
              <a:buNone/>
              <a:defRPr sz="1750"/>
            </a:lvl6pPr>
            <a:lvl7pPr marL="2665730" indent="0">
              <a:buNone/>
              <a:defRPr sz="1750"/>
            </a:lvl7pPr>
            <a:lvl8pPr marL="3109595" indent="0">
              <a:buNone/>
              <a:defRPr sz="1750"/>
            </a:lvl8pPr>
            <a:lvl9pPr marL="3554095" indent="0">
              <a:buNone/>
              <a:defRPr sz="1750"/>
            </a:lvl9pPr>
          </a:lstStyle>
          <a:p>
            <a:pPr lvl="0" fontAlgn="base"/>
            <a:r>
              <a:rPr lang="zh-CN" altLang="en-US" sz="2730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720"/>
            </a:lvl1pPr>
            <a:lvl2pPr marL="444500" indent="0">
              <a:buNone/>
              <a:defRPr sz="2335"/>
            </a:lvl2pPr>
            <a:lvl3pPr marL="888365" indent="0">
              <a:buNone/>
              <a:defRPr sz="1945"/>
            </a:lvl3pPr>
            <a:lvl4pPr marL="1332865" indent="0">
              <a:buNone/>
              <a:defRPr sz="1750"/>
            </a:lvl4pPr>
            <a:lvl5pPr marL="1776730" indent="0">
              <a:buNone/>
              <a:defRPr sz="1750"/>
            </a:lvl5pPr>
            <a:lvl6pPr marL="2221230" indent="0">
              <a:buNone/>
              <a:defRPr sz="1750"/>
            </a:lvl6pPr>
            <a:lvl7pPr marL="2665730" indent="0">
              <a:buNone/>
              <a:defRPr sz="1750"/>
            </a:lvl7pPr>
            <a:lvl8pPr marL="3109595" indent="0">
              <a:buNone/>
              <a:defRPr sz="1750"/>
            </a:lvl8pPr>
            <a:lvl9pPr marL="3554095" indent="0">
              <a:buNone/>
              <a:defRPr sz="1750"/>
            </a:lvl9pPr>
          </a:lstStyle>
          <a:p>
            <a:pPr lvl="0" fontAlgn="base"/>
            <a:r>
              <a:rPr lang="zh-CN" altLang="en-US" sz="2730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09274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165546" y="6245340"/>
            <a:ext cx="3860909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736732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274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5546" y="6245340"/>
            <a:ext cx="3860909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6732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102743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102743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110"/>
            </a:lvl1pPr>
          </a:lstStyle>
          <a:p>
            <a:pPr fontAlgn="base"/>
            <a:r>
              <a:rPr lang="zh-CN" altLang="en-US" sz="312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110"/>
            </a:lvl1pPr>
            <a:lvl2pPr>
              <a:defRPr sz="2720"/>
            </a:lvl2pPr>
            <a:lvl3pPr>
              <a:defRPr sz="2335"/>
            </a:lvl3pPr>
            <a:lvl4pPr>
              <a:defRPr sz="1945"/>
            </a:lvl4pPr>
            <a:lvl5pPr>
              <a:defRPr sz="1945"/>
            </a:lvl5pPr>
            <a:lvl6pPr>
              <a:defRPr sz="1945"/>
            </a:lvl6pPr>
            <a:lvl7pPr>
              <a:defRPr sz="1945"/>
            </a:lvl7pPr>
            <a:lvl8pPr>
              <a:defRPr sz="1945"/>
            </a:lvl8pPr>
            <a:lvl9pPr>
              <a:defRPr sz="1945"/>
            </a:lvl9pPr>
          </a:lstStyle>
          <a:p>
            <a:pPr lvl="0" fontAlgn="base"/>
            <a:r>
              <a:rPr lang="zh-CN" altLang="en-US" sz="3120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z="2730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z="2340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z="1950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z="195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555"/>
            </a:lvl1pPr>
            <a:lvl2pPr marL="444500" indent="0">
              <a:buNone/>
              <a:defRPr sz="1360"/>
            </a:lvl2pPr>
            <a:lvl3pPr marL="888365" indent="0">
              <a:buNone/>
              <a:defRPr sz="1165"/>
            </a:lvl3pPr>
            <a:lvl4pPr marL="1332865" indent="0">
              <a:buNone/>
              <a:defRPr sz="970"/>
            </a:lvl4pPr>
            <a:lvl5pPr marL="1776730" indent="0">
              <a:buNone/>
              <a:defRPr sz="970"/>
            </a:lvl5pPr>
            <a:lvl6pPr marL="2221230" indent="0">
              <a:buNone/>
              <a:defRPr sz="970"/>
            </a:lvl6pPr>
            <a:lvl7pPr marL="2665730" indent="0">
              <a:buNone/>
              <a:defRPr sz="970"/>
            </a:lvl7pPr>
            <a:lvl8pPr marL="3109595" indent="0">
              <a:buNone/>
              <a:defRPr sz="970"/>
            </a:lvl8pPr>
            <a:lvl9pPr marL="3554095" indent="0">
              <a:buNone/>
              <a:defRPr sz="970"/>
            </a:lvl9pPr>
          </a:lstStyle>
          <a:p>
            <a:pPr lvl="0" fontAlgn="base"/>
            <a:r>
              <a:rPr lang="zh-CN" altLang="en-US" sz="1560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274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546" y="6245340"/>
            <a:ext cx="3860909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6732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110"/>
            </a:lvl1pPr>
          </a:lstStyle>
          <a:p>
            <a:pPr fontAlgn="base"/>
            <a:r>
              <a:rPr lang="zh-CN" altLang="en-US" sz="312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110"/>
            </a:lvl1pPr>
            <a:lvl2pPr marL="444500" indent="0">
              <a:buNone/>
              <a:defRPr sz="2720"/>
            </a:lvl2pPr>
            <a:lvl3pPr marL="888365" indent="0">
              <a:buNone/>
              <a:defRPr sz="2335"/>
            </a:lvl3pPr>
            <a:lvl4pPr marL="1332865" indent="0">
              <a:buNone/>
              <a:defRPr sz="1945"/>
            </a:lvl4pPr>
            <a:lvl5pPr marL="1776730" indent="0">
              <a:buNone/>
              <a:defRPr sz="1945"/>
            </a:lvl5pPr>
            <a:lvl6pPr marL="2221230" indent="0">
              <a:buNone/>
              <a:defRPr sz="1945"/>
            </a:lvl6pPr>
            <a:lvl7pPr marL="2665730" indent="0">
              <a:buNone/>
              <a:defRPr sz="1945"/>
            </a:lvl7pPr>
            <a:lvl8pPr marL="3109595" indent="0">
              <a:buNone/>
              <a:defRPr sz="1945"/>
            </a:lvl8pPr>
            <a:lvl9pPr marL="3554095" indent="0">
              <a:buNone/>
              <a:defRPr sz="1945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945"/>
            </a:lvl1pPr>
            <a:lvl2pPr marL="444500" indent="0">
              <a:buNone/>
              <a:defRPr sz="1750"/>
            </a:lvl2pPr>
            <a:lvl3pPr marL="888365" indent="0">
              <a:buNone/>
              <a:defRPr sz="1555"/>
            </a:lvl3pPr>
            <a:lvl4pPr marL="1332865" indent="0">
              <a:buNone/>
              <a:defRPr sz="1360"/>
            </a:lvl4pPr>
            <a:lvl5pPr marL="1776730" indent="0">
              <a:buNone/>
              <a:defRPr sz="1360"/>
            </a:lvl5pPr>
            <a:lvl6pPr marL="2221230" indent="0">
              <a:buNone/>
              <a:defRPr sz="1360"/>
            </a:lvl6pPr>
            <a:lvl7pPr marL="2665730" indent="0">
              <a:buNone/>
              <a:defRPr sz="1360"/>
            </a:lvl7pPr>
            <a:lvl8pPr marL="3109595" indent="0">
              <a:buNone/>
              <a:defRPr sz="1360"/>
            </a:lvl8pPr>
            <a:lvl9pPr marL="3554095" indent="0">
              <a:buNone/>
              <a:defRPr sz="1360"/>
            </a:lvl9pPr>
          </a:lstStyle>
          <a:p>
            <a:pPr lvl="0" fontAlgn="base"/>
            <a:r>
              <a:rPr lang="zh-CN" altLang="en-US" sz="1950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274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546" y="6245340"/>
            <a:ext cx="3860909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6732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/>
          <a:p>
            <a:pPr lvl="0" defTabSz="102743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274" y="273877"/>
            <a:ext cx="10973452" cy="1144583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09274" y="1600517"/>
            <a:ext cx="10973452" cy="4526090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 anchor="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320675"/>
            <a:r>
              <a:rPr lang="zh-CN" altLang="en-US" dirty="0"/>
              <a:t>第二级</a:t>
            </a:r>
            <a:endParaRPr lang="zh-CN" altLang="en-US" dirty="0"/>
          </a:p>
          <a:p>
            <a:pPr lvl="2" indent="-255270"/>
            <a:r>
              <a:rPr lang="zh-CN" altLang="en-US" dirty="0"/>
              <a:t>第三级</a:t>
            </a:r>
            <a:endParaRPr lang="zh-CN" altLang="en-US" dirty="0"/>
          </a:p>
          <a:p>
            <a:pPr lvl="3" indent="-257175"/>
            <a:r>
              <a:rPr lang="zh-CN" altLang="en-US" dirty="0"/>
              <a:t>第四级</a:t>
            </a:r>
            <a:endParaRPr lang="zh-CN" altLang="en-US" dirty="0"/>
          </a:p>
          <a:p>
            <a:pPr lvl="4" indent="-257175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274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>
            <a:lvl1pPr>
              <a:defRPr sz="1595"/>
            </a:lvl1pPr>
          </a:lstStyle>
          <a:p>
            <a:pPr lvl="0" defTabSz="102743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546" y="6245340"/>
            <a:ext cx="3860909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>
            <a:lvl1pPr algn="ctr">
              <a:defRPr sz="1595"/>
            </a:lvl1pPr>
          </a:lstStyle>
          <a:p>
            <a:pPr lvl="0" defTabSz="102743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6732" y="6245340"/>
            <a:ext cx="2845995" cy="476514"/>
          </a:xfrm>
          <a:prstGeom prst="rect">
            <a:avLst/>
          </a:prstGeom>
          <a:noFill/>
          <a:ln w="9525">
            <a:noFill/>
          </a:ln>
        </p:spPr>
        <p:txBody>
          <a:bodyPr lIns="102651" tIns="51325" rIns="102651" bIns="51325"/>
          <a:lstStyle>
            <a:lvl1pPr algn="r">
              <a:defRPr sz="1595"/>
            </a:lvl1pPr>
          </a:lstStyle>
          <a:p>
            <a:pPr lvl="0" defTabSz="102743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102489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885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2905" lvl="0" indent="-382905" algn="l" defTabSz="102489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5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31215" lvl="1" indent="-320040" algn="l" defTabSz="102489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30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278890" lvl="2" indent="-254635" algn="l" defTabSz="102489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69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791970" lvl="3" indent="-256540" algn="l" defTabSz="102489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19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303780" lvl="4" indent="-256540" algn="l" defTabSz="102489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19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07615" lvl="5" indent="-227965" algn="l" defTabSz="102489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19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63545" lvl="6" indent="-227965" algn="l" defTabSz="102489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19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19475" lvl="7" indent="-227965" algn="l" defTabSz="102489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19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75405" lvl="8" indent="-227965" algn="l" defTabSz="102489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19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186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9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5930" lvl="1" indent="0" algn="l" defTabSz="91186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995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1860" lvl="2" indent="0" algn="l" defTabSz="91186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995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67790" lvl="3" indent="0" algn="l" defTabSz="91186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995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3720" lvl="4" indent="0" algn="l" defTabSz="91186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995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79650" lvl="5" indent="0" algn="l" defTabSz="91186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995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35580" lvl="6" indent="0" algn="l" defTabSz="91186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995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191510" lvl="7" indent="0" algn="l" defTabSz="91186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995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47440" lvl="8" indent="0" algn="l" defTabSz="91186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995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png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7.x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8.x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image" Target="../media/image1.png"/><Relationship Id="rId1" Type="http://schemas.openxmlformats.org/officeDocument/2006/relationships/tags" Target="../tags/tag28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6" Type="http://schemas.openxmlformats.org/officeDocument/2006/relationships/notesSlide" Target="../notesSlides/notesSlide9.xml"/><Relationship Id="rId15" Type="http://schemas.openxmlformats.org/officeDocument/2006/relationships/slideLayout" Target="../slideLayouts/slideLayout7.xml"/><Relationship Id="rId14" Type="http://schemas.openxmlformats.org/officeDocument/2006/relationships/tags" Target="../tags/tag43.xml"/><Relationship Id="rId13" Type="http://schemas.openxmlformats.org/officeDocument/2006/relationships/tags" Target="../tags/tag42.xml"/><Relationship Id="rId12" Type="http://schemas.openxmlformats.org/officeDocument/2006/relationships/tags" Target="../tags/tag41.xml"/><Relationship Id="rId11" Type="http://schemas.openxmlformats.org/officeDocument/2006/relationships/tags" Target="../tags/tag40.xml"/><Relationship Id="rId10" Type="http://schemas.openxmlformats.org/officeDocument/2006/relationships/tags" Target="../tags/tag39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tags" Target="../tags/tag54.xml"/><Relationship Id="rId8" Type="http://schemas.openxmlformats.org/officeDocument/2006/relationships/tags" Target="../tags/tag53.xml"/><Relationship Id="rId7" Type="http://schemas.openxmlformats.org/officeDocument/2006/relationships/tags" Target="../tags/tag52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2" Type="http://schemas.openxmlformats.org/officeDocument/2006/relationships/notesSlide" Target="../notesSlides/notesSlide12.xml"/><Relationship Id="rId21" Type="http://schemas.openxmlformats.org/officeDocument/2006/relationships/slideLayout" Target="../slideLayouts/slideLayout7.xml"/><Relationship Id="rId20" Type="http://schemas.openxmlformats.org/officeDocument/2006/relationships/tags" Target="../tags/tag65.xml"/><Relationship Id="rId2" Type="http://schemas.openxmlformats.org/officeDocument/2006/relationships/tags" Target="../tags/tag47.xml"/><Relationship Id="rId19" Type="http://schemas.openxmlformats.org/officeDocument/2006/relationships/tags" Target="../tags/tag64.xml"/><Relationship Id="rId18" Type="http://schemas.openxmlformats.org/officeDocument/2006/relationships/tags" Target="../tags/tag63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tags" Target="../tags/tag56.xml"/><Relationship Id="rId10" Type="http://schemas.openxmlformats.org/officeDocument/2006/relationships/tags" Target="../tags/tag55.xml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74.xml"/><Relationship Id="rId8" Type="http://schemas.openxmlformats.org/officeDocument/2006/relationships/tags" Target="../tags/tag73.xml"/><Relationship Id="rId7" Type="http://schemas.openxmlformats.org/officeDocument/2006/relationships/tags" Target="../tags/tag72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9" Type="http://schemas.openxmlformats.org/officeDocument/2006/relationships/notesSlide" Target="../notesSlides/notesSlide13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81.xml"/><Relationship Id="rId16" Type="http://schemas.openxmlformats.org/officeDocument/2006/relationships/image" Target="../media/image1.png"/><Relationship Id="rId15" Type="http://schemas.openxmlformats.org/officeDocument/2006/relationships/tags" Target="../tags/tag80.xml"/><Relationship Id="rId14" Type="http://schemas.openxmlformats.org/officeDocument/2006/relationships/tags" Target="../tags/tag79.xml"/><Relationship Id="rId13" Type="http://schemas.openxmlformats.org/officeDocument/2006/relationships/tags" Target="../tags/tag78.xml"/><Relationship Id="rId12" Type="http://schemas.openxmlformats.org/officeDocument/2006/relationships/tags" Target="../tags/tag77.xml"/><Relationship Id="rId11" Type="http://schemas.openxmlformats.org/officeDocument/2006/relationships/tags" Target="../tags/tag76.xml"/><Relationship Id="rId10" Type="http://schemas.openxmlformats.org/officeDocument/2006/relationships/tags" Target="../tags/tag75.xml"/><Relationship Id="rId1" Type="http://schemas.openxmlformats.org/officeDocument/2006/relationships/tags" Target="../tags/tag66.xml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4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tags" Target="../tags/tag93.xml"/><Relationship Id="rId8" Type="http://schemas.openxmlformats.org/officeDocument/2006/relationships/tags" Target="../tags/tag92.xml"/><Relationship Id="rId7" Type="http://schemas.openxmlformats.org/officeDocument/2006/relationships/tags" Target="../tags/tag91.xml"/><Relationship Id="rId6" Type="http://schemas.openxmlformats.org/officeDocument/2006/relationships/tags" Target="../tags/tag90.xml"/><Relationship Id="rId5" Type="http://schemas.openxmlformats.org/officeDocument/2006/relationships/tags" Target="../tags/tag89.xml"/><Relationship Id="rId4" Type="http://schemas.openxmlformats.org/officeDocument/2006/relationships/tags" Target="../tags/tag88.xml"/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9" Type="http://schemas.openxmlformats.org/officeDocument/2006/relationships/notesSlide" Target="../notesSlides/notesSlide15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100.xml"/><Relationship Id="rId16" Type="http://schemas.openxmlformats.org/officeDocument/2006/relationships/image" Target="../media/image1.png"/><Relationship Id="rId15" Type="http://schemas.openxmlformats.org/officeDocument/2006/relationships/tags" Target="../tags/tag99.xml"/><Relationship Id="rId14" Type="http://schemas.openxmlformats.org/officeDocument/2006/relationships/tags" Target="../tags/tag98.xml"/><Relationship Id="rId13" Type="http://schemas.openxmlformats.org/officeDocument/2006/relationships/tags" Target="../tags/tag97.xml"/><Relationship Id="rId12" Type="http://schemas.openxmlformats.org/officeDocument/2006/relationships/tags" Target="../tags/tag96.xml"/><Relationship Id="rId11" Type="http://schemas.openxmlformats.org/officeDocument/2006/relationships/tags" Target="../tags/tag95.xml"/><Relationship Id="rId10" Type="http://schemas.openxmlformats.org/officeDocument/2006/relationships/tags" Target="../tags/tag94.xml"/><Relationship Id="rId1" Type="http://schemas.openxmlformats.org/officeDocument/2006/relationships/tags" Target="../tags/tag85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tags" Target="../tags/tag108.xml"/><Relationship Id="rId8" Type="http://schemas.openxmlformats.org/officeDocument/2006/relationships/tags" Target="../tags/tag107.xml"/><Relationship Id="rId7" Type="http://schemas.openxmlformats.org/officeDocument/2006/relationships/tags" Target="../tags/tag106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3" Type="http://schemas.openxmlformats.org/officeDocument/2006/relationships/tags" Target="../tags/tag102.xml"/><Relationship Id="rId22" Type="http://schemas.openxmlformats.org/officeDocument/2006/relationships/notesSlide" Target="../notesSlides/notesSlide16.xml"/><Relationship Id="rId21" Type="http://schemas.openxmlformats.org/officeDocument/2006/relationships/slideLayout" Target="../slideLayouts/slideLayout7.xml"/><Relationship Id="rId20" Type="http://schemas.openxmlformats.org/officeDocument/2006/relationships/tags" Target="../tags/tag119.xml"/><Relationship Id="rId2" Type="http://schemas.openxmlformats.org/officeDocument/2006/relationships/tags" Target="../tags/tag101.xml"/><Relationship Id="rId19" Type="http://schemas.openxmlformats.org/officeDocument/2006/relationships/tags" Target="../tags/tag118.xml"/><Relationship Id="rId18" Type="http://schemas.openxmlformats.org/officeDocument/2006/relationships/tags" Target="../tags/tag117.xml"/><Relationship Id="rId17" Type="http://schemas.openxmlformats.org/officeDocument/2006/relationships/tags" Target="../tags/tag116.xml"/><Relationship Id="rId16" Type="http://schemas.openxmlformats.org/officeDocument/2006/relationships/tags" Target="../tags/tag115.xml"/><Relationship Id="rId15" Type="http://schemas.openxmlformats.org/officeDocument/2006/relationships/tags" Target="../tags/tag114.xml"/><Relationship Id="rId14" Type="http://schemas.openxmlformats.org/officeDocument/2006/relationships/tags" Target="../tags/tag113.xml"/><Relationship Id="rId13" Type="http://schemas.openxmlformats.org/officeDocument/2006/relationships/tags" Target="../tags/tag112.xml"/><Relationship Id="rId12" Type="http://schemas.openxmlformats.org/officeDocument/2006/relationships/tags" Target="../tags/tag111.xml"/><Relationship Id="rId11" Type="http://schemas.openxmlformats.org/officeDocument/2006/relationships/tags" Target="../tags/tag110.xml"/><Relationship Id="rId10" Type="http://schemas.openxmlformats.org/officeDocument/2006/relationships/tags" Target="../tags/tag109.xml"/><Relationship Id="rId1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tags" Target="../tags/tag127.xml"/><Relationship Id="rId8" Type="http://schemas.openxmlformats.org/officeDocument/2006/relationships/tags" Target="../tags/tag126.xml"/><Relationship Id="rId7" Type="http://schemas.openxmlformats.org/officeDocument/2006/relationships/tags" Target="../tags/tag125.xml"/><Relationship Id="rId6" Type="http://schemas.openxmlformats.org/officeDocument/2006/relationships/tags" Target="../tags/tag124.xml"/><Relationship Id="rId59" Type="http://schemas.openxmlformats.org/officeDocument/2006/relationships/notesSlide" Target="../notesSlides/notesSlide17.xml"/><Relationship Id="rId58" Type="http://schemas.openxmlformats.org/officeDocument/2006/relationships/slideLayout" Target="../slideLayouts/slideLayout7.xml"/><Relationship Id="rId57" Type="http://schemas.openxmlformats.org/officeDocument/2006/relationships/tags" Target="../tags/tag175.xml"/><Relationship Id="rId56" Type="http://schemas.openxmlformats.org/officeDocument/2006/relationships/tags" Target="../tags/tag174.xml"/><Relationship Id="rId55" Type="http://schemas.openxmlformats.org/officeDocument/2006/relationships/tags" Target="../tags/tag173.xml"/><Relationship Id="rId54" Type="http://schemas.openxmlformats.org/officeDocument/2006/relationships/tags" Target="../tags/tag172.xml"/><Relationship Id="rId53" Type="http://schemas.openxmlformats.org/officeDocument/2006/relationships/tags" Target="../tags/tag171.xml"/><Relationship Id="rId52" Type="http://schemas.openxmlformats.org/officeDocument/2006/relationships/tags" Target="../tags/tag170.xml"/><Relationship Id="rId51" Type="http://schemas.openxmlformats.org/officeDocument/2006/relationships/tags" Target="../tags/tag169.xml"/><Relationship Id="rId50" Type="http://schemas.openxmlformats.org/officeDocument/2006/relationships/tags" Target="../tags/tag168.xml"/><Relationship Id="rId5" Type="http://schemas.openxmlformats.org/officeDocument/2006/relationships/tags" Target="../tags/tag123.xml"/><Relationship Id="rId49" Type="http://schemas.openxmlformats.org/officeDocument/2006/relationships/tags" Target="../tags/tag167.xml"/><Relationship Id="rId48" Type="http://schemas.openxmlformats.org/officeDocument/2006/relationships/tags" Target="../tags/tag166.xml"/><Relationship Id="rId47" Type="http://schemas.openxmlformats.org/officeDocument/2006/relationships/tags" Target="../tags/tag165.xml"/><Relationship Id="rId46" Type="http://schemas.openxmlformats.org/officeDocument/2006/relationships/tags" Target="../tags/tag164.xml"/><Relationship Id="rId45" Type="http://schemas.openxmlformats.org/officeDocument/2006/relationships/tags" Target="../tags/tag163.xml"/><Relationship Id="rId44" Type="http://schemas.openxmlformats.org/officeDocument/2006/relationships/tags" Target="../tags/tag162.xml"/><Relationship Id="rId43" Type="http://schemas.openxmlformats.org/officeDocument/2006/relationships/tags" Target="../tags/tag161.xml"/><Relationship Id="rId42" Type="http://schemas.openxmlformats.org/officeDocument/2006/relationships/tags" Target="../tags/tag160.xml"/><Relationship Id="rId41" Type="http://schemas.openxmlformats.org/officeDocument/2006/relationships/tags" Target="../tags/tag159.xml"/><Relationship Id="rId40" Type="http://schemas.openxmlformats.org/officeDocument/2006/relationships/tags" Target="../tags/tag158.xml"/><Relationship Id="rId4" Type="http://schemas.openxmlformats.org/officeDocument/2006/relationships/tags" Target="../tags/tag122.xml"/><Relationship Id="rId39" Type="http://schemas.openxmlformats.org/officeDocument/2006/relationships/tags" Target="../tags/tag157.xml"/><Relationship Id="rId38" Type="http://schemas.openxmlformats.org/officeDocument/2006/relationships/tags" Target="../tags/tag156.xml"/><Relationship Id="rId37" Type="http://schemas.openxmlformats.org/officeDocument/2006/relationships/tags" Target="../tags/tag155.xml"/><Relationship Id="rId36" Type="http://schemas.openxmlformats.org/officeDocument/2006/relationships/tags" Target="../tags/tag154.xml"/><Relationship Id="rId35" Type="http://schemas.openxmlformats.org/officeDocument/2006/relationships/tags" Target="../tags/tag153.xml"/><Relationship Id="rId34" Type="http://schemas.openxmlformats.org/officeDocument/2006/relationships/tags" Target="../tags/tag152.xml"/><Relationship Id="rId33" Type="http://schemas.openxmlformats.org/officeDocument/2006/relationships/tags" Target="../tags/tag151.xml"/><Relationship Id="rId32" Type="http://schemas.openxmlformats.org/officeDocument/2006/relationships/tags" Target="../tags/tag150.xml"/><Relationship Id="rId31" Type="http://schemas.openxmlformats.org/officeDocument/2006/relationships/tags" Target="../tags/tag149.xml"/><Relationship Id="rId30" Type="http://schemas.openxmlformats.org/officeDocument/2006/relationships/tags" Target="../tags/tag148.xml"/><Relationship Id="rId3" Type="http://schemas.openxmlformats.org/officeDocument/2006/relationships/tags" Target="../tags/tag121.xml"/><Relationship Id="rId29" Type="http://schemas.openxmlformats.org/officeDocument/2006/relationships/tags" Target="../tags/tag147.xml"/><Relationship Id="rId28" Type="http://schemas.openxmlformats.org/officeDocument/2006/relationships/tags" Target="../tags/tag146.xml"/><Relationship Id="rId27" Type="http://schemas.openxmlformats.org/officeDocument/2006/relationships/tags" Target="../tags/tag145.xml"/><Relationship Id="rId26" Type="http://schemas.openxmlformats.org/officeDocument/2006/relationships/tags" Target="../tags/tag144.xml"/><Relationship Id="rId25" Type="http://schemas.openxmlformats.org/officeDocument/2006/relationships/tags" Target="../tags/tag143.xml"/><Relationship Id="rId24" Type="http://schemas.openxmlformats.org/officeDocument/2006/relationships/tags" Target="../tags/tag142.xml"/><Relationship Id="rId23" Type="http://schemas.openxmlformats.org/officeDocument/2006/relationships/tags" Target="../tags/tag141.xml"/><Relationship Id="rId22" Type="http://schemas.openxmlformats.org/officeDocument/2006/relationships/tags" Target="../tags/tag140.xml"/><Relationship Id="rId21" Type="http://schemas.openxmlformats.org/officeDocument/2006/relationships/tags" Target="../tags/tag139.xml"/><Relationship Id="rId20" Type="http://schemas.openxmlformats.org/officeDocument/2006/relationships/tags" Target="../tags/tag138.xml"/><Relationship Id="rId2" Type="http://schemas.openxmlformats.org/officeDocument/2006/relationships/tags" Target="../tags/tag120.xml"/><Relationship Id="rId19" Type="http://schemas.openxmlformats.org/officeDocument/2006/relationships/tags" Target="../tags/tag137.xml"/><Relationship Id="rId18" Type="http://schemas.openxmlformats.org/officeDocument/2006/relationships/tags" Target="../tags/tag136.xml"/><Relationship Id="rId17" Type="http://schemas.openxmlformats.org/officeDocument/2006/relationships/tags" Target="../tags/tag135.xml"/><Relationship Id="rId16" Type="http://schemas.openxmlformats.org/officeDocument/2006/relationships/tags" Target="../tags/tag134.xml"/><Relationship Id="rId15" Type="http://schemas.openxmlformats.org/officeDocument/2006/relationships/tags" Target="../tags/tag133.xml"/><Relationship Id="rId14" Type="http://schemas.openxmlformats.org/officeDocument/2006/relationships/tags" Target="../tags/tag132.xml"/><Relationship Id="rId13" Type="http://schemas.openxmlformats.org/officeDocument/2006/relationships/tags" Target="../tags/tag131.xml"/><Relationship Id="rId12" Type="http://schemas.openxmlformats.org/officeDocument/2006/relationships/tags" Target="../tags/tag130.xml"/><Relationship Id="rId11" Type="http://schemas.openxmlformats.org/officeDocument/2006/relationships/tags" Target="../tags/tag129.xml"/><Relationship Id="rId10" Type="http://schemas.openxmlformats.org/officeDocument/2006/relationships/tags" Target="../tags/tag128.xml"/><Relationship Id="rId1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tags" Target="../tags/tag183.xml"/><Relationship Id="rId8" Type="http://schemas.openxmlformats.org/officeDocument/2006/relationships/tags" Target="../tags/tag182.xml"/><Relationship Id="rId7" Type="http://schemas.openxmlformats.org/officeDocument/2006/relationships/tags" Target="../tags/tag181.xml"/><Relationship Id="rId6" Type="http://schemas.openxmlformats.org/officeDocument/2006/relationships/tags" Target="../tags/tag180.xml"/><Relationship Id="rId5" Type="http://schemas.openxmlformats.org/officeDocument/2006/relationships/tags" Target="../tags/tag179.xml"/><Relationship Id="rId4" Type="http://schemas.openxmlformats.org/officeDocument/2006/relationships/tags" Target="../tags/tag178.xml"/><Relationship Id="rId3" Type="http://schemas.openxmlformats.org/officeDocument/2006/relationships/tags" Target="../tags/tag177.xml"/><Relationship Id="rId2" Type="http://schemas.openxmlformats.org/officeDocument/2006/relationships/tags" Target="../tags/tag176.xml"/><Relationship Id="rId15" Type="http://schemas.openxmlformats.org/officeDocument/2006/relationships/slideLayout" Target="../slideLayouts/slideLayout7.xml"/><Relationship Id="rId14" Type="http://schemas.openxmlformats.org/officeDocument/2006/relationships/tags" Target="../tags/tag188.xml"/><Relationship Id="rId13" Type="http://schemas.openxmlformats.org/officeDocument/2006/relationships/tags" Target="../tags/tag187.xml"/><Relationship Id="rId12" Type="http://schemas.openxmlformats.org/officeDocument/2006/relationships/tags" Target="../tags/tag186.xml"/><Relationship Id="rId11" Type="http://schemas.openxmlformats.org/officeDocument/2006/relationships/tags" Target="../tags/tag185.xml"/><Relationship Id="rId10" Type="http://schemas.openxmlformats.org/officeDocument/2006/relationships/tags" Target="../tags/tag184.xml"/><Relationship Id="rId1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tags" Target="../tags/tag196.xml"/><Relationship Id="rId8" Type="http://schemas.openxmlformats.org/officeDocument/2006/relationships/tags" Target="../tags/tag195.xml"/><Relationship Id="rId7" Type="http://schemas.openxmlformats.org/officeDocument/2006/relationships/tags" Target="../tags/tag194.xml"/><Relationship Id="rId6" Type="http://schemas.openxmlformats.org/officeDocument/2006/relationships/tags" Target="../tags/tag193.xml"/><Relationship Id="rId5" Type="http://schemas.openxmlformats.org/officeDocument/2006/relationships/tags" Target="../tags/tag192.xml"/><Relationship Id="rId4" Type="http://schemas.openxmlformats.org/officeDocument/2006/relationships/tags" Target="../tags/tag191.xml"/><Relationship Id="rId3" Type="http://schemas.openxmlformats.org/officeDocument/2006/relationships/tags" Target="../tags/tag190.xml"/><Relationship Id="rId2" Type="http://schemas.openxmlformats.org/officeDocument/2006/relationships/tags" Target="../tags/tag189.xml"/><Relationship Id="rId15" Type="http://schemas.openxmlformats.org/officeDocument/2006/relationships/slideLayout" Target="../slideLayouts/slideLayout7.xml"/><Relationship Id="rId14" Type="http://schemas.openxmlformats.org/officeDocument/2006/relationships/tags" Target="../tags/tag201.xml"/><Relationship Id="rId13" Type="http://schemas.openxmlformats.org/officeDocument/2006/relationships/tags" Target="../tags/tag200.xml"/><Relationship Id="rId12" Type="http://schemas.openxmlformats.org/officeDocument/2006/relationships/tags" Target="../tags/tag199.xml"/><Relationship Id="rId11" Type="http://schemas.openxmlformats.org/officeDocument/2006/relationships/tags" Target="../tags/tag198.xml"/><Relationship Id="rId10" Type="http://schemas.openxmlformats.org/officeDocument/2006/relationships/tags" Target="../tags/tag197.xml"/><Relationship Id="rId1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tags" Target="../tags/tag209.xml"/><Relationship Id="rId8" Type="http://schemas.openxmlformats.org/officeDocument/2006/relationships/tags" Target="../tags/tag208.xml"/><Relationship Id="rId7" Type="http://schemas.openxmlformats.org/officeDocument/2006/relationships/tags" Target="../tags/tag207.xml"/><Relationship Id="rId6" Type="http://schemas.openxmlformats.org/officeDocument/2006/relationships/tags" Target="../tags/tag206.xml"/><Relationship Id="rId5" Type="http://schemas.openxmlformats.org/officeDocument/2006/relationships/tags" Target="../tags/tag205.xml"/><Relationship Id="rId4" Type="http://schemas.openxmlformats.org/officeDocument/2006/relationships/tags" Target="../tags/tag204.xml"/><Relationship Id="rId3" Type="http://schemas.openxmlformats.org/officeDocument/2006/relationships/tags" Target="../tags/tag203.xml"/><Relationship Id="rId2" Type="http://schemas.openxmlformats.org/officeDocument/2006/relationships/tags" Target="../tags/tag202.xml"/><Relationship Id="rId16" Type="http://schemas.openxmlformats.org/officeDocument/2006/relationships/notesSlide" Target="../notesSlides/notesSlide18.xml"/><Relationship Id="rId15" Type="http://schemas.openxmlformats.org/officeDocument/2006/relationships/slideLayout" Target="../slideLayouts/slideLayout7.xml"/><Relationship Id="rId14" Type="http://schemas.openxmlformats.org/officeDocument/2006/relationships/tags" Target="../tags/tag214.xml"/><Relationship Id="rId13" Type="http://schemas.openxmlformats.org/officeDocument/2006/relationships/tags" Target="../tags/tag213.xml"/><Relationship Id="rId12" Type="http://schemas.openxmlformats.org/officeDocument/2006/relationships/tags" Target="../tags/tag212.xml"/><Relationship Id="rId11" Type="http://schemas.openxmlformats.org/officeDocument/2006/relationships/tags" Target="../tags/tag211.xml"/><Relationship Id="rId10" Type="http://schemas.openxmlformats.org/officeDocument/2006/relationships/tags" Target="../tags/tag210.xml"/><Relationship Id="rId1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9" Type="http://schemas.openxmlformats.org/officeDocument/2006/relationships/tags" Target="../tags/tag222.xml"/><Relationship Id="rId8" Type="http://schemas.openxmlformats.org/officeDocument/2006/relationships/tags" Target="../tags/tag221.xml"/><Relationship Id="rId7" Type="http://schemas.openxmlformats.org/officeDocument/2006/relationships/tags" Target="../tags/tag220.xml"/><Relationship Id="rId6" Type="http://schemas.openxmlformats.org/officeDocument/2006/relationships/tags" Target="../tags/tag219.xml"/><Relationship Id="rId5" Type="http://schemas.openxmlformats.org/officeDocument/2006/relationships/tags" Target="../tags/tag218.xml"/><Relationship Id="rId4" Type="http://schemas.openxmlformats.org/officeDocument/2006/relationships/tags" Target="../tags/tag217.xml"/><Relationship Id="rId3" Type="http://schemas.openxmlformats.org/officeDocument/2006/relationships/tags" Target="../tags/tag216.xml"/><Relationship Id="rId2" Type="http://schemas.openxmlformats.org/officeDocument/2006/relationships/tags" Target="../tags/tag215.xml"/><Relationship Id="rId16" Type="http://schemas.openxmlformats.org/officeDocument/2006/relationships/slideLayout" Target="../slideLayouts/slideLayout7.xml"/><Relationship Id="rId15" Type="http://schemas.openxmlformats.org/officeDocument/2006/relationships/tags" Target="../tags/tag228.xml"/><Relationship Id="rId14" Type="http://schemas.openxmlformats.org/officeDocument/2006/relationships/tags" Target="../tags/tag227.xml"/><Relationship Id="rId13" Type="http://schemas.openxmlformats.org/officeDocument/2006/relationships/tags" Target="../tags/tag226.xml"/><Relationship Id="rId12" Type="http://schemas.openxmlformats.org/officeDocument/2006/relationships/tags" Target="../tags/tag225.xml"/><Relationship Id="rId11" Type="http://schemas.openxmlformats.org/officeDocument/2006/relationships/tags" Target="../tags/tag224.xml"/><Relationship Id="rId10" Type="http://schemas.openxmlformats.org/officeDocument/2006/relationships/tags" Target="../tags/tag223.xml"/><Relationship Id="rId1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9" Type="http://schemas.openxmlformats.org/officeDocument/2006/relationships/tags" Target="../tags/tag236.xml"/><Relationship Id="rId8" Type="http://schemas.openxmlformats.org/officeDocument/2006/relationships/tags" Target="../tags/tag235.xml"/><Relationship Id="rId7" Type="http://schemas.openxmlformats.org/officeDocument/2006/relationships/tags" Target="../tags/tag234.xml"/><Relationship Id="rId6" Type="http://schemas.openxmlformats.org/officeDocument/2006/relationships/tags" Target="../tags/tag233.xml"/><Relationship Id="rId5" Type="http://schemas.openxmlformats.org/officeDocument/2006/relationships/tags" Target="../tags/tag232.xml"/><Relationship Id="rId4" Type="http://schemas.openxmlformats.org/officeDocument/2006/relationships/image" Target="../media/image1.png"/><Relationship Id="rId3" Type="http://schemas.openxmlformats.org/officeDocument/2006/relationships/tags" Target="../tags/tag231.xml"/><Relationship Id="rId20" Type="http://schemas.openxmlformats.org/officeDocument/2006/relationships/slideLayout" Target="../slideLayouts/slideLayout7.xml"/><Relationship Id="rId2" Type="http://schemas.openxmlformats.org/officeDocument/2006/relationships/tags" Target="../tags/tag230.xml"/><Relationship Id="rId19" Type="http://schemas.openxmlformats.org/officeDocument/2006/relationships/tags" Target="../tags/tag246.xml"/><Relationship Id="rId18" Type="http://schemas.openxmlformats.org/officeDocument/2006/relationships/tags" Target="../tags/tag245.xml"/><Relationship Id="rId17" Type="http://schemas.openxmlformats.org/officeDocument/2006/relationships/tags" Target="../tags/tag244.xml"/><Relationship Id="rId16" Type="http://schemas.openxmlformats.org/officeDocument/2006/relationships/tags" Target="../tags/tag243.xml"/><Relationship Id="rId15" Type="http://schemas.openxmlformats.org/officeDocument/2006/relationships/tags" Target="../tags/tag242.xml"/><Relationship Id="rId14" Type="http://schemas.openxmlformats.org/officeDocument/2006/relationships/tags" Target="../tags/tag241.xml"/><Relationship Id="rId13" Type="http://schemas.openxmlformats.org/officeDocument/2006/relationships/tags" Target="../tags/tag240.xml"/><Relationship Id="rId12" Type="http://schemas.openxmlformats.org/officeDocument/2006/relationships/tags" Target="../tags/tag239.xml"/><Relationship Id="rId11" Type="http://schemas.openxmlformats.org/officeDocument/2006/relationships/tags" Target="../tags/tag238.xml"/><Relationship Id="rId10" Type="http://schemas.openxmlformats.org/officeDocument/2006/relationships/tags" Target="../tags/tag237.xml"/><Relationship Id="rId1" Type="http://schemas.openxmlformats.org/officeDocument/2006/relationships/tags" Target="../tags/tag22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tags" Target="../tags/tag7.xml"/><Relationship Id="rId4" Type="http://schemas.openxmlformats.org/officeDocument/2006/relationships/image" Target="../media/image2.jpeg"/><Relationship Id="rId3" Type="http://schemas.openxmlformats.org/officeDocument/2006/relationships/tags" Target="../tags/tag6.xml"/><Relationship Id="rId2" Type="http://schemas.openxmlformats.org/officeDocument/2006/relationships/image" Target="../media/image1.png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image" Target="../media/image1.png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7"/>
          <p:cNvSpPr txBox="1"/>
          <p:nvPr/>
        </p:nvSpPr>
        <p:spPr>
          <a:xfrm>
            <a:off x="4232698" y="5661073"/>
            <a:ext cx="4014748" cy="440055"/>
          </a:xfrm>
          <a:prstGeom prst="rect">
            <a:avLst/>
          </a:prstGeom>
          <a:noFill/>
          <a:ln w="9525">
            <a:noFill/>
          </a:ln>
        </p:spPr>
        <p:txBody>
          <a:bodyPr lIns="102366" tIns="51182" rIns="102366" bIns="51182" anchor="t">
            <a:spAutoFit/>
          </a:bodyPr>
          <a:lstStyle/>
          <a:p>
            <a:pPr algn="ctr" defTabSz="1027430"/>
            <a:r>
              <a:rPr lang="en-US" altLang="zh-CN" sz="2200" b="1" dirty="0">
                <a:solidFill>
                  <a:srgbClr val="37609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  <a:r>
              <a:rPr lang="zh-CN" altLang="en-US" sz="2200" b="1" dirty="0">
                <a:solidFill>
                  <a:srgbClr val="37609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年</a:t>
            </a:r>
            <a:r>
              <a:rPr lang="en-US" altLang="zh-CN" sz="2200" b="1" dirty="0">
                <a:solidFill>
                  <a:srgbClr val="37609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2200" b="1" dirty="0">
                <a:solidFill>
                  <a:srgbClr val="37609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月</a:t>
            </a:r>
            <a:r>
              <a:rPr lang="en-US" altLang="zh-CN" sz="2200" b="1" dirty="0">
                <a:solidFill>
                  <a:srgbClr val="37609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23 </a:t>
            </a:r>
            <a:r>
              <a:rPr lang="zh-CN" altLang="en-US" sz="2200" b="1" dirty="0">
                <a:solidFill>
                  <a:srgbClr val="37609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日 </a:t>
            </a:r>
            <a:r>
              <a:rPr lang="en-US" altLang="zh-CN" sz="2200" b="1" dirty="0">
                <a:solidFill>
                  <a:srgbClr val="37609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sz="2200" b="1" dirty="0">
                <a:solidFill>
                  <a:srgbClr val="37609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山东</a:t>
            </a:r>
            <a:r>
              <a:rPr lang="zh-CN" altLang="en-US" sz="2200" b="1" dirty="0">
                <a:solidFill>
                  <a:srgbClr val="37609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济南</a:t>
            </a:r>
            <a:endParaRPr lang="zh-CN" altLang="en-US" sz="2200" b="1" dirty="0">
              <a:solidFill>
                <a:srgbClr val="376092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7" name="标题 1"/>
          <p:cNvSpPr/>
          <p:nvPr/>
        </p:nvSpPr>
        <p:spPr>
          <a:xfrm>
            <a:off x="172030" y="1264899"/>
            <a:ext cx="11847939" cy="2379404"/>
          </a:xfrm>
          <a:prstGeom prst="rect">
            <a:avLst/>
          </a:prstGeom>
          <a:gradFill rotWithShape="1">
            <a:gsLst>
              <a:gs pos="0">
                <a:srgbClr val="007BD3"/>
              </a:gs>
              <a:gs pos="100000">
                <a:srgbClr val="034373"/>
              </a:gs>
            </a:gsLst>
            <a:lin ang="2700000"/>
            <a:tileRect/>
          </a:gradFill>
          <a:ln w="9525">
            <a:noFill/>
          </a:ln>
        </p:spPr>
        <p:txBody>
          <a:bodyPr anchor="ctr"/>
          <a:lstStyle>
            <a:lvl1pPr marL="0" lvl="0" indent="0" algn="ctr" defTabSz="10274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9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fontAlgn="base">
              <a:lnSpc>
                <a:spcPct val="150000"/>
              </a:lnSpc>
            </a:pPr>
            <a:r>
              <a:rPr lang="zh-CN" sz="4000" b="1" strike="noStrike" noProof="1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全国</a:t>
            </a:r>
            <a:r>
              <a:rPr sz="4000" b="1" strike="noStrike" noProof="1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盐行业</a:t>
            </a:r>
            <a:r>
              <a:rPr lang="zh-CN" sz="4000" b="1" strike="noStrike" noProof="1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基本</a:t>
            </a:r>
            <a:r>
              <a:rPr lang="zh-CN" sz="4000" b="1" strike="noStrike" noProof="1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情况</a:t>
            </a:r>
            <a:endParaRPr lang="zh-CN" sz="4000" b="1" strike="noStrike" noProof="1">
              <a:solidFill>
                <a:schemeClr val="bg1"/>
              </a:solidFill>
              <a:effectLst>
                <a:outerShdw blurRad="38100" dist="38100" dir="2700000">
                  <a:srgbClr val="00000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1729105" y="347345"/>
            <a:ext cx="149288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39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发展现状</a:t>
            </a:r>
            <a:endParaRPr lang="zh-CN" altLang="en-US" sz="239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8" name="图片 14" descr="协会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96572" y="4461593"/>
            <a:ext cx="1440623" cy="115566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Box 13"/>
          <p:cNvSpPr txBox="1"/>
          <p:nvPr/>
        </p:nvSpPr>
        <p:spPr>
          <a:xfrm>
            <a:off x="912533" y="5184824"/>
            <a:ext cx="10367564" cy="918210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88830" tIns="44427" rIns="88830" bIns="44427">
            <a:spAutoFit/>
          </a:bodyPr>
          <a:lstStyle/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协会初步调研数据显示，2023年我国食盐累计产量约1280万吨，同比增长10.06%。</a:t>
            </a:r>
            <a:endParaRPr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食盐整体产量变化不大。</a:t>
            </a:r>
            <a:endParaRPr 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484" name="TextBox 14"/>
          <p:cNvSpPr txBox="1"/>
          <p:nvPr/>
        </p:nvSpPr>
        <p:spPr>
          <a:xfrm>
            <a:off x="2398149" y="2804209"/>
            <a:ext cx="900937" cy="391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lang="zh-CN" altLang="en-US" sz="1945" dirty="0">
              <a:latin typeface="Calibri" panose="020F050202020403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08420" y="4508823"/>
            <a:ext cx="2697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202</a:t>
            </a:r>
            <a:r>
              <a:rPr lang="en-US"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3</a:t>
            </a:r>
            <a:r>
              <a:rPr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年</a:t>
            </a:r>
            <a:r>
              <a:rPr lang="zh-CN"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我国食盐产销</a:t>
            </a:r>
            <a:r>
              <a:rPr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情况</a:t>
            </a:r>
            <a:endParaRPr sz="1795" b="1" dirty="0">
              <a:latin typeface="Times New Roman" panose="02020603050405020304" pitchFamily="18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6" name="TextBox 7"/>
          <p:cNvSpPr txBox="1"/>
          <p:nvPr/>
        </p:nvSpPr>
        <p:spPr>
          <a:xfrm>
            <a:off x="357975" y="769915"/>
            <a:ext cx="349879" cy="391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45" b="1" dirty="0">
                <a:solidFill>
                  <a:schemeClr val="bg1"/>
                </a:solidFill>
                <a:latin typeface="汉仪粗黑简" pitchFamily="49" charset="-122"/>
                <a:ea typeface="汉仪粗黑简" pitchFamily="49" charset="-122"/>
              </a:rPr>
              <a:t>一</a:t>
            </a:r>
            <a:endParaRPr lang="zh-CN" altLang="en-US" sz="1945" b="1" dirty="0">
              <a:solidFill>
                <a:schemeClr val="bg1"/>
              </a:solidFill>
              <a:latin typeface="汉仪粗黑简" pitchFamily="49" charset="-122"/>
              <a:ea typeface="汉仪粗黑简" pitchFamily="49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1843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4" name="平行四边形 3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" name="平行四边形 5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文本框 2"/>
          <p:cNvSpPr txBox="1"/>
          <p:nvPr/>
        </p:nvSpPr>
        <p:spPr>
          <a:xfrm>
            <a:off x="263525" y="646430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一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1199515" y="2751455"/>
          <a:ext cx="4781233" cy="6642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1813"/>
                <a:gridCol w="1495425"/>
                <a:gridCol w="1483995"/>
              </a:tblGrid>
              <a:tr h="34671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600" b="1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080000"/>
                      </a:solidFill>
                      <a:prstDash val="dot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dot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数量（万吨）</a:t>
                      </a:r>
                      <a:endParaRPr lang="en-US" sz="1600" b="1"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080000"/>
                      </a:solidFill>
                      <a:prstDash val="dot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dot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同比增减（%）</a:t>
                      </a:r>
                      <a:endParaRPr lang="en-US" sz="1600" b="1"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080000"/>
                      </a:solidFill>
                      <a:prstDash val="dot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dot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食用盐产量</a:t>
                      </a:r>
                      <a:endParaRPr lang="en-US" sz="1600" b="1"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080000"/>
                      </a:solidFill>
                      <a:prstDash val="dot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dot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dot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1280</a:t>
                      </a:r>
                      <a:endParaRPr lang="en-US" sz="1600" b="1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080000"/>
                      </a:solidFill>
                      <a:prstDash val="dot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dot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dot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10.06</a:t>
                      </a:r>
                      <a:endParaRPr lang="en-US" sz="1600" b="1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080000"/>
                      </a:solidFill>
                      <a:prstDash val="dot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dot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dot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" name="TextBox 1"/>
          <p:cNvSpPr txBox="1"/>
          <p:nvPr>
            <p:custDataLst>
              <p:tags r:id="rId3"/>
            </p:custDataLst>
          </p:nvPr>
        </p:nvSpPr>
        <p:spPr>
          <a:xfrm>
            <a:off x="1559560" y="476885"/>
            <a:ext cx="3113405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2023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年行业情况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6045" y="1557020"/>
            <a:ext cx="4488180" cy="269049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Box 13"/>
          <p:cNvSpPr txBox="1"/>
          <p:nvPr/>
        </p:nvSpPr>
        <p:spPr>
          <a:xfrm>
            <a:off x="983653" y="5347384"/>
            <a:ext cx="10367564" cy="918210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88830" tIns="44427" rIns="88830" bIns="44427">
            <a:spAutoFit/>
          </a:bodyPr>
          <a:lstStyle/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2023年我国累计进口食用盐总量14.55万吨，同比增加43.21%。</a:t>
            </a:r>
            <a:endParaRPr lang="zh-CN" altLang="en-US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2023年我国累计出口食用盐81.15万吨，同比增加26.66%</a:t>
            </a:r>
            <a:endParaRPr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484" name="TextBox 14"/>
          <p:cNvSpPr txBox="1"/>
          <p:nvPr/>
        </p:nvSpPr>
        <p:spPr>
          <a:xfrm>
            <a:off x="2398149" y="2804209"/>
            <a:ext cx="900937" cy="391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lang="zh-CN" altLang="en-US" sz="1945" dirty="0">
              <a:latin typeface="Calibri" panose="020F050202020403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440220" y="4652968"/>
            <a:ext cx="29260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202</a:t>
            </a:r>
            <a:r>
              <a:rPr lang="en-US"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3</a:t>
            </a:r>
            <a:r>
              <a:rPr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年</a:t>
            </a:r>
            <a:r>
              <a:rPr lang="zh-CN"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我国食</a:t>
            </a:r>
            <a:r>
              <a:rPr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盐进</a:t>
            </a:r>
            <a:r>
              <a:rPr lang="zh-CN"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出</a:t>
            </a:r>
            <a:r>
              <a:rPr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口情况</a:t>
            </a:r>
            <a:endParaRPr sz="1795" b="1" dirty="0">
              <a:latin typeface="Times New Roman" panose="02020603050405020304" pitchFamily="18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6" name="TextBox 7"/>
          <p:cNvSpPr txBox="1"/>
          <p:nvPr/>
        </p:nvSpPr>
        <p:spPr>
          <a:xfrm>
            <a:off x="357975" y="769915"/>
            <a:ext cx="349879" cy="391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45" b="1" dirty="0">
                <a:solidFill>
                  <a:schemeClr val="bg1"/>
                </a:solidFill>
                <a:latin typeface="汉仪粗黑简" pitchFamily="49" charset="-122"/>
                <a:ea typeface="汉仪粗黑简" pitchFamily="49" charset="-122"/>
              </a:rPr>
              <a:t>一</a:t>
            </a:r>
            <a:endParaRPr lang="zh-CN" altLang="en-US" sz="1945" b="1" dirty="0">
              <a:solidFill>
                <a:schemeClr val="bg1"/>
              </a:solidFill>
              <a:latin typeface="汉仪粗黑简" pitchFamily="49" charset="-122"/>
              <a:ea typeface="汉仪粗黑简" pitchFamily="49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1843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4" name="平行四边形 3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" name="平行四边形 5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623570" y="2573655"/>
          <a:ext cx="4835525" cy="11353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58645"/>
                <a:gridCol w="1582420"/>
                <a:gridCol w="1394460"/>
              </a:tblGrid>
              <a:tr h="3784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400"/>
                    </a:p>
                  </a:txBody>
                  <a:tcPr marL="9525" marR="9525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数量（万吨）</a:t>
                      </a:r>
                      <a:endParaRPr lang="en-US" altLang="en-US" sz="1400" b="1"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同比增减（%）</a:t>
                      </a:r>
                      <a:endParaRPr lang="en-US" altLang="en-US" sz="1400" b="1"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84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累计</a:t>
                      </a:r>
                      <a:r>
                        <a:rPr 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进口</a:t>
                      </a:r>
                      <a:r>
                        <a:rPr lang="zh-CN" alt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食</a:t>
                      </a:r>
                      <a:r>
                        <a:rPr 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盐</a:t>
                      </a:r>
                      <a:endParaRPr lang="en-US" sz="1400" b="1"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14.55</a:t>
                      </a:r>
                      <a:endParaRPr lang="en-US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43.21</a:t>
                      </a:r>
                      <a:endParaRPr lang="en-US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84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累计</a:t>
                      </a:r>
                      <a:r>
                        <a:rPr lang="zh-CN" alt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出口</a:t>
                      </a:r>
                      <a:r>
                        <a:rPr lang="zh-CN" alt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食</a:t>
                      </a:r>
                      <a:r>
                        <a:rPr 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盐</a:t>
                      </a:r>
                      <a:endParaRPr lang="en-US" sz="1400" b="1"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81.15</a:t>
                      </a:r>
                      <a:endParaRPr lang="en-US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26.66</a:t>
                      </a:r>
                      <a:endParaRPr lang="en-US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文本框 17"/>
          <p:cNvSpPr txBox="1"/>
          <p:nvPr>
            <p:custDataLst>
              <p:tags r:id="rId3"/>
            </p:custDataLst>
          </p:nvPr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一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2" name="TextBox 1"/>
          <p:cNvSpPr txBox="1"/>
          <p:nvPr>
            <p:custDataLst>
              <p:tags r:id="rId4"/>
            </p:custDataLst>
          </p:nvPr>
        </p:nvSpPr>
        <p:spPr>
          <a:xfrm>
            <a:off x="1559560" y="476885"/>
            <a:ext cx="3113405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2023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年行业情况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1810" y="1920875"/>
            <a:ext cx="2999105" cy="24409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00415" y="1988820"/>
            <a:ext cx="2993390" cy="24161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Box 13"/>
          <p:cNvSpPr txBox="1"/>
          <p:nvPr/>
        </p:nvSpPr>
        <p:spPr>
          <a:xfrm>
            <a:off x="5735955" y="1701165"/>
            <a:ext cx="5051425" cy="4326255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88830" tIns="44427" rIns="88830" bIns="44427">
            <a:noAutofit/>
          </a:bodyPr>
          <a:lstStyle/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食盐方面，根据新华·中盐食用盐（商超）价格指数显示，2023年12月食盐价格指数较去年同期同比下跌3.78%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en-US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一二季食盐价格整体处于低位运行。；三季度食盐市场受外界环境影响波动较大，8 月底的抢盐风波，使得食盐市场需求大幅增加，食盐 产销量均出现增长，价格有一定程度的回调； 四季度食盐销售乏力，食盐市场重新回归低迷态势，价格有所下降。</a:t>
            </a:r>
            <a:endParaRPr lang="zh-CN" altLang="en-US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TextBox 7"/>
          <p:cNvSpPr txBox="1"/>
          <p:nvPr/>
        </p:nvSpPr>
        <p:spPr>
          <a:xfrm>
            <a:off x="357975" y="769915"/>
            <a:ext cx="349879" cy="391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45" b="1" dirty="0">
                <a:solidFill>
                  <a:schemeClr val="bg1"/>
                </a:solidFill>
                <a:latin typeface="汉仪粗黑简" pitchFamily="49" charset="-122"/>
                <a:ea typeface="汉仪粗黑简" pitchFamily="49" charset="-122"/>
              </a:rPr>
              <a:t>一</a:t>
            </a:r>
            <a:endParaRPr lang="zh-CN" altLang="en-US" sz="1945" b="1" dirty="0">
              <a:solidFill>
                <a:schemeClr val="bg1"/>
              </a:solidFill>
              <a:latin typeface="汉仪粗黑简" pitchFamily="49" charset="-122"/>
              <a:ea typeface="汉仪粗黑简" pitchFamily="49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1843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3" name="平行四边形 2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" name="平行四边形 5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" name="文本框 1"/>
          <p:cNvSpPr txBox="1"/>
          <p:nvPr/>
        </p:nvSpPr>
        <p:spPr>
          <a:xfrm>
            <a:off x="1847850" y="6237605"/>
            <a:ext cx="24123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国内盐业市场价格走势情况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一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3" name="TextBox 1"/>
          <p:cNvSpPr txBox="1"/>
          <p:nvPr>
            <p:custDataLst>
              <p:tags r:id="rId3"/>
            </p:custDataLst>
          </p:nvPr>
        </p:nvSpPr>
        <p:spPr>
          <a:xfrm>
            <a:off x="1559560" y="476885"/>
            <a:ext cx="3113405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2023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年行业情况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11" name="图片 10" descr="6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7805" y="1412875"/>
            <a:ext cx="2794635" cy="3003550"/>
          </a:xfrm>
          <a:prstGeom prst="rect">
            <a:avLst/>
          </a:prstGeom>
        </p:spPr>
      </p:pic>
      <p:pic>
        <p:nvPicPr>
          <p:cNvPr id="7" name="图片 6" descr="640 (1)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3660" y="4509135"/>
            <a:ext cx="3154680" cy="166878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Box 7"/>
          <p:cNvSpPr txBox="1"/>
          <p:nvPr/>
        </p:nvSpPr>
        <p:spPr>
          <a:xfrm>
            <a:off x="358837" y="691816"/>
            <a:ext cx="34828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1795" b="1" dirty="0">
                <a:solidFill>
                  <a:schemeClr val="bg1"/>
                </a:solidFill>
                <a:latin typeface="汉仪粗黑简"/>
                <a:ea typeface="汉仪粗黑简"/>
              </a:rPr>
              <a:t>一</a:t>
            </a:r>
            <a:endParaRPr lang="zh-CN" altLang="en-US" sz="1795" b="1" dirty="0">
              <a:solidFill>
                <a:schemeClr val="bg1"/>
              </a:solidFill>
              <a:latin typeface="汉仪粗黑简"/>
              <a:ea typeface="汉仪粗黑简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7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8" name="平行四边形 7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" name="平行四边形 9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2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" name="TextBox 13"/>
          <p:cNvSpPr txBox="1"/>
          <p:nvPr/>
        </p:nvSpPr>
        <p:spPr>
          <a:xfrm>
            <a:off x="680720" y="4580890"/>
            <a:ext cx="10998835" cy="1197610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1156" tIns="45591" rIns="91156" bIns="45591" anchor="t">
            <a:spAutoFit/>
          </a:bodyPr>
          <a:lstStyle/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CN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据中国纯碱工业协会数据显示，</a:t>
            </a:r>
            <a:r>
              <a:rPr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2023年纯碱产能3533万吨，新增产能505万吨（其中内蒙古博源投产400万吨天然碱）；产量3228万吨， 同比增长10.9%</a:t>
            </a:r>
            <a:r>
              <a:rPr lang="zh-CN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。</a:t>
            </a:r>
            <a:endParaRPr lang="zh-CN" altLang="en-US" sz="16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据中国氯碱工业协会数据显示，</a:t>
            </a:r>
            <a:r>
              <a:rPr sz="1600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2023年烧碱产能4841万吨，新增产能213万吨；烧碱产量4101万吨，同比增长3.5%</a:t>
            </a:r>
            <a:r>
              <a:rPr lang="zh-CN" altLang="en-US" sz="1600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。</a:t>
            </a:r>
            <a:endParaRPr lang="zh-CN" altLang="en-US" sz="16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3"/>
            </p:custDataLst>
          </p:nvPr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一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3" name="TextBox 1"/>
          <p:cNvSpPr txBox="1"/>
          <p:nvPr>
            <p:custDataLst>
              <p:tags r:id="rId4"/>
            </p:custDataLst>
          </p:nvPr>
        </p:nvSpPr>
        <p:spPr>
          <a:xfrm>
            <a:off x="1559560" y="476885"/>
            <a:ext cx="3113405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2023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年行业情况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4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9560" y="1701165"/>
            <a:ext cx="4053840" cy="2443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图片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68390" y="1729740"/>
            <a:ext cx="3942715" cy="22866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Box 7"/>
          <p:cNvSpPr txBox="1"/>
          <p:nvPr/>
        </p:nvSpPr>
        <p:spPr>
          <a:xfrm>
            <a:off x="358837" y="691816"/>
            <a:ext cx="34828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1795" b="1" dirty="0">
                <a:solidFill>
                  <a:schemeClr val="bg1"/>
                </a:solidFill>
                <a:latin typeface="汉仪粗黑简"/>
                <a:ea typeface="汉仪粗黑简"/>
              </a:rPr>
              <a:t>一</a:t>
            </a:r>
            <a:endParaRPr lang="zh-CN" altLang="en-US" sz="1795" b="1" dirty="0">
              <a:solidFill>
                <a:schemeClr val="bg1"/>
              </a:solidFill>
              <a:latin typeface="汉仪粗黑简"/>
              <a:ea typeface="汉仪粗黑简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4" name="平行四边形 3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" name="平行四边形 6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8" name="文本框 17"/>
          <p:cNvSpPr txBox="1"/>
          <p:nvPr/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一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1" name="矩形 6"/>
          <p:cNvSpPr/>
          <p:nvPr>
            <p:custDataLst>
              <p:tags r:id="rId2"/>
            </p:custDataLst>
          </p:nvPr>
        </p:nvSpPr>
        <p:spPr>
          <a:xfrm>
            <a:off x="1562734" y="1842326"/>
            <a:ext cx="2816226" cy="4113539"/>
          </a:xfrm>
          <a:prstGeom prst="rect">
            <a:avLst/>
          </a:prstGeom>
          <a:solidFill>
            <a:srgbClr val="FDC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8432" name="任意多边形: 形状 15"/>
          <p:cNvSpPr/>
          <p:nvPr>
            <p:custDataLst>
              <p:tags r:id="rId3"/>
            </p:custDataLst>
          </p:nvPr>
        </p:nvSpPr>
        <p:spPr>
          <a:xfrm>
            <a:off x="2235808" y="1842326"/>
            <a:ext cx="1601845" cy="576664"/>
          </a:xfrm>
          <a:custGeom>
            <a:avLst/>
            <a:gdLst>
              <a:gd name="connsiteX0" fmla="*/ 0 w 1587500"/>
              <a:gd name="connsiteY0" fmla="*/ 0 h 571500"/>
              <a:gd name="connsiteX1" fmla="*/ 1587500 w 1587500"/>
              <a:gd name="connsiteY1" fmla="*/ 0 h 571500"/>
              <a:gd name="connsiteX2" fmla="*/ 1587500 w 1587500"/>
              <a:gd name="connsiteY2" fmla="*/ 455081 h 571500"/>
              <a:gd name="connsiteX3" fmla="*/ 1471081 w 1587500"/>
              <a:gd name="connsiteY3" fmla="*/ 571500 h 571500"/>
              <a:gd name="connsiteX4" fmla="*/ 116419 w 1587500"/>
              <a:gd name="connsiteY4" fmla="*/ 571500 h 571500"/>
              <a:gd name="connsiteX5" fmla="*/ 0 w 1587500"/>
              <a:gd name="connsiteY5" fmla="*/ 455081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7500" h="571500">
                <a:moveTo>
                  <a:pt x="0" y="0"/>
                </a:moveTo>
                <a:lnTo>
                  <a:pt x="1587500" y="0"/>
                </a:lnTo>
                <a:lnTo>
                  <a:pt x="1587500" y="455081"/>
                </a:lnTo>
                <a:cubicBezTo>
                  <a:pt x="1587500" y="519377"/>
                  <a:pt x="1535377" y="571500"/>
                  <a:pt x="1471081" y="571500"/>
                </a:cubicBezTo>
                <a:lnTo>
                  <a:pt x="116419" y="571500"/>
                </a:lnTo>
                <a:cubicBezTo>
                  <a:pt x="52123" y="571500"/>
                  <a:pt x="0" y="519377"/>
                  <a:pt x="0" y="45508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8433" name="文本框 24"/>
          <p:cNvSpPr txBox="1"/>
          <p:nvPr>
            <p:custDataLst>
              <p:tags r:id="rId4"/>
            </p:custDataLst>
          </p:nvPr>
        </p:nvSpPr>
        <p:spPr>
          <a:xfrm>
            <a:off x="2813114" y="1887177"/>
            <a:ext cx="524123" cy="461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grpFill/>
              </a14:hiddenFill>
            </a:ext>
          </a:extLst>
        </p:spPr>
        <p:txBody>
          <a:bodyPr wrap="square" lIns="0" tIns="0" rIns="0" bIns="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zh-CN" sz="2600" b="1" spc="180" dirty="0">
                <a:solidFill>
                  <a:schemeClr val="lt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01</a:t>
            </a:r>
            <a:endParaRPr lang="en-US" altLang="zh-CN" sz="2600" b="1" spc="180" dirty="0">
              <a:solidFill>
                <a:schemeClr val="lt1"/>
              </a:solidFill>
              <a:uFillTx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8435" name="文本框 20"/>
          <p:cNvSpPr txBox="1"/>
          <p:nvPr>
            <p:custDataLst>
              <p:tags r:id="rId5"/>
            </p:custDataLst>
          </p:nvPr>
        </p:nvSpPr>
        <p:spPr>
          <a:xfrm>
            <a:off x="1672217" y="3181548"/>
            <a:ext cx="2597260" cy="2011758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r>
              <a:rPr lang="zh-CN" altLang="en-US" sz="3200" b="1" dirty="0">
                <a:solidFill>
                  <a:srgbClr val="002060"/>
                </a:solidFill>
                <a:ea typeface="微软雅黑" panose="020B0503020204020204" pitchFamily="34" charset="-122"/>
                <a:sym typeface="+mn-ea"/>
              </a:rPr>
              <a:t>我国盐产能产量稳定增长</a:t>
            </a:r>
            <a:endParaRPr lang="zh-CN" altLang="en-US" sz="3200" b="1" dirty="0">
              <a:solidFill>
                <a:srgbClr val="002060"/>
              </a:solidFill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8438" name="矩形 25"/>
          <p:cNvSpPr/>
          <p:nvPr>
            <p:custDataLst>
              <p:tags r:id="rId6"/>
            </p:custDataLst>
          </p:nvPr>
        </p:nvSpPr>
        <p:spPr>
          <a:xfrm>
            <a:off x="4770569" y="1842326"/>
            <a:ext cx="2607804" cy="4113539"/>
          </a:xfrm>
          <a:prstGeom prst="rect">
            <a:avLst/>
          </a:prstGeom>
          <a:solidFill>
            <a:srgbClr val="7D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8439" name="任意多边形: 形状 26"/>
          <p:cNvSpPr/>
          <p:nvPr>
            <p:custDataLst>
              <p:tags r:id="rId7"/>
            </p:custDataLst>
          </p:nvPr>
        </p:nvSpPr>
        <p:spPr>
          <a:xfrm>
            <a:off x="5273548" y="1842326"/>
            <a:ext cx="1601845" cy="576664"/>
          </a:xfrm>
          <a:custGeom>
            <a:avLst/>
            <a:gdLst>
              <a:gd name="connsiteX0" fmla="*/ 0 w 1587500"/>
              <a:gd name="connsiteY0" fmla="*/ 0 h 571500"/>
              <a:gd name="connsiteX1" fmla="*/ 1587500 w 1587500"/>
              <a:gd name="connsiteY1" fmla="*/ 0 h 571500"/>
              <a:gd name="connsiteX2" fmla="*/ 1587500 w 1587500"/>
              <a:gd name="connsiteY2" fmla="*/ 455081 h 571500"/>
              <a:gd name="connsiteX3" fmla="*/ 1471081 w 1587500"/>
              <a:gd name="connsiteY3" fmla="*/ 571500 h 571500"/>
              <a:gd name="connsiteX4" fmla="*/ 116419 w 1587500"/>
              <a:gd name="connsiteY4" fmla="*/ 571500 h 571500"/>
              <a:gd name="connsiteX5" fmla="*/ 0 w 1587500"/>
              <a:gd name="connsiteY5" fmla="*/ 455081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7500" h="571500">
                <a:moveTo>
                  <a:pt x="0" y="0"/>
                </a:moveTo>
                <a:lnTo>
                  <a:pt x="1587500" y="0"/>
                </a:lnTo>
                <a:lnTo>
                  <a:pt x="1587500" y="455081"/>
                </a:lnTo>
                <a:cubicBezTo>
                  <a:pt x="1587500" y="519377"/>
                  <a:pt x="1535377" y="571500"/>
                  <a:pt x="1471081" y="571500"/>
                </a:cubicBezTo>
                <a:lnTo>
                  <a:pt x="116419" y="571500"/>
                </a:lnTo>
                <a:cubicBezTo>
                  <a:pt x="52123" y="571500"/>
                  <a:pt x="0" y="519377"/>
                  <a:pt x="0" y="45508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8441" name="文本框 24"/>
          <p:cNvSpPr txBox="1"/>
          <p:nvPr>
            <p:custDataLst>
              <p:tags r:id="rId8"/>
            </p:custDataLst>
          </p:nvPr>
        </p:nvSpPr>
        <p:spPr>
          <a:xfrm>
            <a:off x="5850853" y="1887177"/>
            <a:ext cx="524123" cy="461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grpFill/>
              </a14:hiddenFill>
            </a:ext>
          </a:extLst>
        </p:spPr>
        <p:txBody>
          <a:bodyPr wrap="square" lIns="0" tIns="0" rIns="0" bIns="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zh-CN" sz="2600" b="1" spc="180" dirty="0">
                <a:solidFill>
                  <a:schemeClr val="lt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02</a:t>
            </a:r>
            <a:endParaRPr lang="en-US" altLang="zh-CN" sz="2600" b="1" spc="180" dirty="0">
              <a:solidFill>
                <a:schemeClr val="lt1"/>
              </a:solidFill>
              <a:uFillTx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8443" name="文本框 29"/>
          <p:cNvSpPr txBox="1"/>
          <p:nvPr>
            <p:custDataLst>
              <p:tags r:id="rId9"/>
            </p:custDataLst>
          </p:nvPr>
        </p:nvSpPr>
        <p:spPr>
          <a:xfrm>
            <a:off x="4852170" y="3216060"/>
            <a:ext cx="2487660" cy="2011918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lang="zh-CN" altLang="en-US" sz="3200" b="1" dirty="0">
                <a:solidFill>
                  <a:srgbClr val="002060"/>
                </a:solidFill>
                <a:ea typeface="微软雅黑" panose="020B0503020204020204" pitchFamily="34" charset="-122"/>
                <a:sym typeface="+mn-ea"/>
              </a:rPr>
              <a:t>工业盐下游需求继续保持增加</a:t>
            </a:r>
            <a:endParaRPr lang="zh-CN" altLang="en-US" sz="3200" b="1" dirty="0">
              <a:solidFill>
                <a:srgbClr val="002060"/>
              </a:solidFill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8445" name="矩形 18444"/>
          <p:cNvSpPr/>
          <p:nvPr>
            <p:custDataLst>
              <p:tags r:id="rId10"/>
            </p:custDataLst>
          </p:nvPr>
        </p:nvSpPr>
        <p:spPr>
          <a:xfrm>
            <a:off x="7808949" y="1842326"/>
            <a:ext cx="2607804" cy="4113539"/>
          </a:xfrm>
          <a:prstGeom prst="rect">
            <a:avLst/>
          </a:prstGeom>
          <a:solidFill>
            <a:srgbClr val="C9E8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8446" name="任意多边形: 形状 18445"/>
          <p:cNvSpPr/>
          <p:nvPr>
            <p:custDataLst>
              <p:tags r:id="rId11"/>
            </p:custDataLst>
          </p:nvPr>
        </p:nvSpPr>
        <p:spPr>
          <a:xfrm>
            <a:off x="8311928" y="1842326"/>
            <a:ext cx="1601845" cy="576664"/>
          </a:xfrm>
          <a:custGeom>
            <a:avLst/>
            <a:gdLst>
              <a:gd name="connsiteX0" fmla="*/ 0 w 1587500"/>
              <a:gd name="connsiteY0" fmla="*/ 0 h 571500"/>
              <a:gd name="connsiteX1" fmla="*/ 1587500 w 1587500"/>
              <a:gd name="connsiteY1" fmla="*/ 0 h 571500"/>
              <a:gd name="connsiteX2" fmla="*/ 1587500 w 1587500"/>
              <a:gd name="connsiteY2" fmla="*/ 455081 h 571500"/>
              <a:gd name="connsiteX3" fmla="*/ 1471081 w 1587500"/>
              <a:gd name="connsiteY3" fmla="*/ 571500 h 571500"/>
              <a:gd name="connsiteX4" fmla="*/ 116419 w 1587500"/>
              <a:gd name="connsiteY4" fmla="*/ 571500 h 571500"/>
              <a:gd name="connsiteX5" fmla="*/ 0 w 1587500"/>
              <a:gd name="connsiteY5" fmla="*/ 455081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7500" h="571500">
                <a:moveTo>
                  <a:pt x="0" y="0"/>
                </a:moveTo>
                <a:lnTo>
                  <a:pt x="1587500" y="0"/>
                </a:lnTo>
                <a:lnTo>
                  <a:pt x="1587500" y="455081"/>
                </a:lnTo>
                <a:cubicBezTo>
                  <a:pt x="1587500" y="519377"/>
                  <a:pt x="1535377" y="571500"/>
                  <a:pt x="1471081" y="571500"/>
                </a:cubicBezTo>
                <a:lnTo>
                  <a:pt x="116419" y="571500"/>
                </a:lnTo>
                <a:cubicBezTo>
                  <a:pt x="52123" y="571500"/>
                  <a:pt x="0" y="519377"/>
                  <a:pt x="0" y="455081"/>
                </a:cubicBezTo>
                <a:close/>
              </a:path>
            </a:pathLst>
          </a:custGeom>
          <a:solidFill>
            <a:srgbClr val="0066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8447" name="文本框 24"/>
          <p:cNvSpPr txBox="1"/>
          <p:nvPr>
            <p:custDataLst>
              <p:tags r:id="rId12"/>
            </p:custDataLst>
          </p:nvPr>
        </p:nvSpPr>
        <p:spPr>
          <a:xfrm>
            <a:off x="8889233" y="1887177"/>
            <a:ext cx="524123" cy="461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grpFill/>
              </a14:hiddenFill>
            </a:ext>
          </a:extLst>
        </p:spPr>
        <p:txBody>
          <a:bodyPr wrap="square" lIns="0" tIns="0" rIns="0" bIns="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zh-CN" sz="2600" b="1" spc="180" dirty="0">
                <a:solidFill>
                  <a:schemeClr val="lt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2600" b="1" spc="180" dirty="0">
              <a:solidFill>
                <a:schemeClr val="lt1"/>
              </a:solidFill>
              <a:uFillTx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8451" name="文本框 29"/>
          <p:cNvSpPr txBox="1"/>
          <p:nvPr>
            <p:custDataLst>
              <p:tags r:id="rId13"/>
            </p:custDataLst>
          </p:nvPr>
        </p:nvSpPr>
        <p:spPr>
          <a:xfrm>
            <a:off x="7869020" y="3282100"/>
            <a:ext cx="2487660" cy="2011918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lang="zh-CN" altLang="en-US" sz="3200" b="1" dirty="0">
                <a:solidFill>
                  <a:srgbClr val="002060"/>
                </a:solidFill>
                <a:ea typeface="微软雅黑" panose="020B0503020204020204" pitchFamily="34" charset="-122"/>
                <a:sym typeface="+mn-ea"/>
              </a:rPr>
              <a:t>食盐消费需求或将有所减少</a:t>
            </a:r>
            <a:endParaRPr lang="zh-CN" altLang="en-US" sz="3200" b="1" dirty="0">
              <a:solidFill>
                <a:srgbClr val="002060"/>
              </a:solidFill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3" name="TextBox 1"/>
          <p:cNvSpPr txBox="1"/>
          <p:nvPr>
            <p:custDataLst>
              <p:tags r:id="rId14"/>
            </p:custDataLst>
          </p:nvPr>
        </p:nvSpPr>
        <p:spPr>
          <a:xfrm>
            <a:off x="1559560" y="476885"/>
            <a:ext cx="3113405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lnSpc>
                <a:spcPct val="150000"/>
              </a:lnSpc>
            </a:pP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2023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年行业情况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TextBox 7"/>
          <p:cNvSpPr txBox="1"/>
          <p:nvPr/>
        </p:nvSpPr>
        <p:spPr>
          <a:xfrm>
            <a:off x="358837" y="691816"/>
            <a:ext cx="34828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1795" b="1" dirty="0">
                <a:solidFill>
                  <a:schemeClr val="bg1"/>
                </a:solidFill>
                <a:latin typeface="汉仪粗黑简"/>
                <a:ea typeface="汉仪粗黑简"/>
              </a:rPr>
              <a:t>一</a:t>
            </a:r>
            <a:endParaRPr lang="zh-CN" altLang="en-US" sz="1795" b="1" dirty="0">
              <a:solidFill>
                <a:schemeClr val="bg1"/>
              </a:solidFill>
              <a:latin typeface="汉仪粗黑简"/>
              <a:ea typeface="汉仪粗黑简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1843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3" name="平行四边形 2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" name="平行四边形 1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2138680" y="1612265"/>
          <a:ext cx="9599295" cy="352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450"/>
                <a:gridCol w="2870835"/>
                <a:gridCol w="4779010"/>
              </a:tblGrid>
              <a:tr h="502920"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省份</a:t>
                      </a:r>
                      <a:endParaRPr lang="zh-CN" altLang="en-US" sz="1800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新增产能</a:t>
                      </a:r>
                      <a:endParaRPr lang="zh-CN" altLang="en-US" sz="1800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情况</a:t>
                      </a:r>
                      <a:endParaRPr lang="zh-CN" altLang="en-US" sz="1800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江苏省</a:t>
                      </a:r>
                      <a:endParaRPr lang="zh-CN" altLang="en-US" sz="1800" b="1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万吨</a:t>
                      </a:r>
                      <a:endParaRPr lang="zh-CN" altLang="en-US" sz="1800" b="1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苏盐井神制盐项目一期</a:t>
                      </a:r>
                      <a:endParaRPr lang="zh-CN" altLang="en-US" sz="1800" b="1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甘肃省</a:t>
                      </a:r>
                      <a:endParaRPr lang="zh-CN" altLang="en-US" sz="1800" b="1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</a:t>
                      </a: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万吨</a:t>
                      </a:r>
                      <a:endParaRPr lang="zh-CN" altLang="en-US" sz="1800" b="1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漳盐圣雪制盐项目二期</a:t>
                      </a:r>
                      <a:endParaRPr lang="zh-CN" altLang="en-US" sz="1800" b="1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山东省</a:t>
                      </a:r>
                      <a:endParaRPr lang="zh-CN" altLang="en-US" sz="1800" b="1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120万吨</a:t>
                      </a:r>
                      <a:endParaRPr lang="zh-CN" altLang="en-US" sz="1800" b="1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肥城海晶盐化制盐项目</a:t>
                      </a:r>
                      <a:endParaRPr lang="zh-CN" altLang="en-US" sz="1800" b="1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山东省</a:t>
                      </a:r>
                      <a:endParaRPr lang="zh-CN" altLang="en-US" sz="1800" b="1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120万吨</a:t>
                      </a:r>
                      <a:endParaRPr lang="zh-CN" altLang="en-US" sz="1800" b="1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鲁盐集团盐穴配套项目</a:t>
                      </a:r>
                      <a:endParaRPr lang="zh-CN" altLang="en-US" sz="1800" b="1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陕西省</a:t>
                      </a:r>
                      <a:endParaRPr lang="zh-CN" altLang="en-US" sz="1800" b="1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100万吨</a:t>
                      </a:r>
                      <a:endParaRPr lang="zh-CN" altLang="en-US" sz="1800" b="1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 defTabSz="914400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陕西北元化工制盐项目</a:t>
                      </a:r>
                      <a:endParaRPr lang="zh-CN" altLang="en-US" sz="1800" b="1" dirty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文本框 23"/>
          <p:cNvSpPr txBox="1"/>
          <p:nvPr/>
        </p:nvSpPr>
        <p:spPr>
          <a:xfrm>
            <a:off x="263525" y="1612265"/>
            <a:ext cx="1539875" cy="16059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</a:t>
            </a:r>
            <a:r>
              <a:rPr lang="en-US" altLang="zh-CN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4-2025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拟新增产能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40" name="TextBox 13"/>
          <p:cNvSpPr txBox="1"/>
          <p:nvPr>
            <p:custDataLst>
              <p:tags r:id="rId3"/>
            </p:custDataLst>
          </p:nvPr>
        </p:nvSpPr>
        <p:spPr>
          <a:xfrm>
            <a:off x="839303" y="5300852"/>
            <a:ext cx="10396234" cy="643890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156" tIns="45591" rIns="91156" bIns="45591" anchor="t">
            <a:spAutoFit/>
          </a:bodyPr>
          <a:lstStyle/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PS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：</a:t>
            </a:r>
            <a:r>
              <a:rPr lang="zh-CN" sz="1795" dirty="0">
                <a:latin typeface="Times New Roman" panose="02020603050405020304" pitchFamily="18" charset="0"/>
                <a:ea typeface="微软雅黑" panose="020B0503020204020204" pitchFamily="34" charset="-122"/>
              </a:rPr>
              <a:t>上述项目均处在计划或初步建设阶段，</a:t>
            </a:r>
            <a:r>
              <a:rPr sz="1795" dirty="0">
                <a:latin typeface="Times New Roman" panose="02020603050405020304" pitchFamily="18" charset="0"/>
                <a:ea typeface="微软雅黑" panose="020B0503020204020204" pitchFamily="34" charset="-122"/>
              </a:rPr>
              <a:t>投产具体时间要根据市场和建设进度情况</a:t>
            </a:r>
            <a:r>
              <a:rPr lang="zh-CN" sz="1795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。</a:t>
            </a:r>
            <a:endParaRPr lang="zh-CN" sz="1795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一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3" name="TextBox 1"/>
          <p:cNvSpPr txBox="1"/>
          <p:nvPr>
            <p:custDataLst>
              <p:tags r:id="rId4"/>
            </p:custDataLst>
          </p:nvPr>
        </p:nvSpPr>
        <p:spPr>
          <a:xfrm>
            <a:off x="1559560" y="476885"/>
            <a:ext cx="3113405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lnSpc>
                <a:spcPct val="150000"/>
              </a:lnSpc>
            </a:pP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2023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年行业情况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3"/>
          <p:cNvSpPr/>
          <p:nvPr/>
        </p:nvSpPr>
        <p:spPr>
          <a:xfrm>
            <a:off x="5091047" y="2937900"/>
            <a:ext cx="6469190" cy="701675"/>
          </a:xfrm>
          <a:prstGeom prst="rect">
            <a:avLst/>
          </a:prstGeom>
          <a:noFill/>
          <a:ln w="9525">
            <a:noFill/>
          </a:ln>
        </p:spPr>
        <p:txBody>
          <a:bodyPr wrap="square" lIns="85040" tIns="42519" rIns="85040" bIns="42519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zh-CN" sz="3090" b="1" dirty="0">
                <a:solidFill>
                  <a:srgbClr val="76923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我国盐业推动高质量发展情况</a:t>
            </a:r>
            <a:endParaRPr lang="zh-CN" altLang="en-US" sz="3090" b="1" dirty="0">
              <a:solidFill>
                <a:srgbClr val="8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Text Box 3"/>
          <p:cNvSpPr>
            <a:spLocks noChangeArrowheads="1"/>
          </p:cNvSpPr>
          <p:nvPr/>
        </p:nvSpPr>
        <p:spPr bwMode="auto">
          <a:xfrm>
            <a:off x="1900778" y="1448116"/>
            <a:ext cx="3101340" cy="3505835"/>
          </a:xfrm>
          <a:prstGeom prst="rect">
            <a:avLst/>
          </a:prstGeom>
          <a:noFill/>
          <a:ln>
            <a:noFill/>
          </a:ln>
        </p:spPr>
        <p:txBody>
          <a:bodyPr wrap="none" lIns="85040" tIns="42519" rIns="85040" bIns="42519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224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Impact" panose="020B0806030902050204" pitchFamily="34" charset="0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02</a:t>
            </a:r>
            <a:endParaRPr kumimoji="0" lang="zh-CN" altLang="en-US" sz="2224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Impact" panose="020B0806030902050204" pitchFamily="34" charset="0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49155" name="Freeform 6"/>
          <p:cNvSpPr/>
          <p:nvPr/>
        </p:nvSpPr>
        <p:spPr>
          <a:xfrm>
            <a:off x="-24680" y="3880185"/>
            <a:ext cx="4852210" cy="297781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65056" y="2978151"/>
              </a:cxn>
              <a:cxn ang="0">
                <a:pos x="0" y="2978151"/>
              </a:cxn>
              <a:cxn ang="0">
                <a:pos x="0" y="0"/>
              </a:cxn>
            </a:cxnLst>
            <a:rect l="0" t="0" r="0" b="0"/>
            <a:pathLst>
              <a:path w="2348" h="1407">
                <a:moveTo>
                  <a:pt x="0" y="0"/>
                </a:moveTo>
                <a:lnTo>
                  <a:pt x="2348" y="1407"/>
                </a:lnTo>
                <a:lnTo>
                  <a:pt x="0" y="1407"/>
                </a:lnTo>
                <a:lnTo>
                  <a:pt x="0" y="0"/>
                </a:lnTo>
                <a:close/>
              </a:path>
            </a:pathLst>
          </a:custGeom>
          <a:solidFill>
            <a:srgbClr val="76923C"/>
          </a:solidFill>
          <a:ln w="0">
            <a:noFill/>
          </a:ln>
        </p:spPr>
        <p:txBody>
          <a:bodyPr/>
          <a:lstStyle/>
          <a:p>
            <a:endParaRPr lang="zh-CN" altLang="en-US" sz="1995"/>
          </a:p>
        </p:txBody>
      </p:sp>
      <p:sp>
        <p:nvSpPr>
          <p:cNvPr id="11" name="Freeform 7"/>
          <p:cNvSpPr/>
          <p:nvPr/>
        </p:nvSpPr>
        <p:spPr bwMode="auto">
          <a:xfrm>
            <a:off x="3118589" y="4401025"/>
            <a:ext cx="9098091" cy="2456975"/>
          </a:xfrm>
          <a:custGeom>
            <a:avLst/>
            <a:gdLst>
              <a:gd name="T0" fmla="*/ 4403 w 4403"/>
              <a:gd name="T1" fmla="*/ 0 h 1161"/>
              <a:gd name="T2" fmla="*/ 4403 w 4403"/>
              <a:gd name="T3" fmla="*/ 1161 h 1161"/>
              <a:gd name="T4" fmla="*/ 0 w 4403"/>
              <a:gd name="T5" fmla="*/ 1161 h 1161"/>
              <a:gd name="T6" fmla="*/ 4403 w 4403"/>
              <a:gd name="T7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3" h="1161">
                <a:moveTo>
                  <a:pt x="4403" y="0"/>
                </a:moveTo>
                <a:lnTo>
                  <a:pt x="4403" y="1161"/>
                </a:lnTo>
                <a:lnTo>
                  <a:pt x="0" y="1161"/>
                </a:lnTo>
                <a:lnTo>
                  <a:pt x="4403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0">
            <a:noFill/>
            <a:prstDash val="solid"/>
            <a:round/>
          </a:ln>
        </p:spPr>
        <p:txBody>
          <a:bodyPr vert="horz" wrap="square" lIns="119581" tIns="59790" rIns="119581" bIns="597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9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Box 7"/>
          <p:cNvSpPr txBox="1"/>
          <p:nvPr/>
        </p:nvSpPr>
        <p:spPr>
          <a:xfrm>
            <a:off x="358837" y="691816"/>
            <a:ext cx="34828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1795" b="1" dirty="0">
                <a:solidFill>
                  <a:schemeClr val="bg1"/>
                </a:solidFill>
                <a:latin typeface="汉仪粗黑简"/>
                <a:ea typeface="汉仪粗黑简"/>
              </a:rPr>
              <a:t>一</a:t>
            </a:r>
            <a:endParaRPr lang="zh-CN" altLang="en-US" sz="1795" b="1" dirty="0">
              <a:solidFill>
                <a:schemeClr val="bg1"/>
              </a:solidFill>
              <a:latin typeface="汉仪粗黑简"/>
              <a:ea typeface="汉仪粗黑简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3" name="组合 9"/>
            <p:cNvGrpSpPr/>
            <p:nvPr/>
          </p:nvGrpSpPr>
          <p:grpSpPr>
            <a:xfrm>
              <a:off x="0" y="753"/>
              <a:ext cx="18415" cy="1122"/>
              <a:chOff x="0" y="476672"/>
              <a:chExt cx="12000656" cy="710133"/>
            </a:xfrm>
          </p:grpSpPr>
          <p:sp>
            <p:nvSpPr>
              <p:cNvPr id="4" name="平行四边形 3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" name="TextBox 1"/>
              <p:cNvSpPr txBox="1"/>
              <p:nvPr/>
            </p:nvSpPr>
            <p:spPr>
              <a:xfrm>
                <a:off x="1427872" y="476672"/>
                <a:ext cx="5713450" cy="6448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lstStyle/>
              <a:p>
                <a:pPr eaLnBrk="0" hangingPunct="0">
                  <a:lnSpc>
                    <a:spcPct val="150000"/>
                  </a:lnSpc>
                </a:pPr>
                <a:r>
                  <a:rPr lang="zh-CN" altLang="en-US" sz="2395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盐业推动高质量发展情况</a:t>
                </a:r>
                <a:endParaRPr lang="zh-CN" altLang="en-US" sz="2395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7" name="平行四边形 6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8" name="文本框 17"/>
          <p:cNvSpPr txBox="1"/>
          <p:nvPr/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二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grpSp>
        <p:nvGrpSpPr>
          <p:cNvPr id="23" name="组合 22"/>
          <p:cNvGrpSpPr/>
          <p:nvPr>
            <p:custDataLst>
              <p:tags r:id="rId2"/>
            </p:custDataLst>
          </p:nvPr>
        </p:nvGrpSpPr>
        <p:grpSpPr>
          <a:xfrm>
            <a:off x="4072255" y="2335530"/>
            <a:ext cx="3415030" cy="2681605"/>
            <a:chOff x="9309" y="1892"/>
            <a:chExt cx="7613" cy="6046"/>
          </a:xfrm>
        </p:grpSpPr>
        <p:sp>
          <p:nvSpPr>
            <p:cNvPr id="12" name="AutoShape 7"/>
            <p:cNvSpPr/>
            <p:nvPr>
              <p:custDataLst>
                <p:tags r:id="rId3"/>
              </p:custDataLst>
            </p:nvPr>
          </p:nvSpPr>
          <p:spPr bwMode="auto">
            <a:xfrm>
              <a:off x="10154" y="4227"/>
              <a:ext cx="3001" cy="335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763"/>
                  </a:moveTo>
                  <a:cubicBezTo>
                    <a:pt x="2291" y="2763"/>
                    <a:pt x="2291" y="2763"/>
                    <a:pt x="2291" y="2763"/>
                  </a:cubicBezTo>
                  <a:cubicBezTo>
                    <a:pt x="2349" y="13196"/>
                    <a:pt x="11000" y="21599"/>
                    <a:pt x="21599" y="21599"/>
                  </a:cubicBezTo>
                  <a:cubicBezTo>
                    <a:pt x="21599" y="15509"/>
                    <a:pt x="21599" y="15509"/>
                    <a:pt x="21599" y="15509"/>
                  </a:cubicBezTo>
                  <a:cubicBezTo>
                    <a:pt x="21542" y="15509"/>
                    <a:pt x="21542" y="15509"/>
                    <a:pt x="21485" y="15509"/>
                  </a:cubicBezTo>
                  <a:cubicBezTo>
                    <a:pt x="14266" y="15509"/>
                    <a:pt x="8422" y="9813"/>
                    <a:pt x="8307" y="2763"/>
                  </a:cubicBezTo>
                  <a:cubicBezTo>
                    <a:pt x="10427" y="2763"/>
                    <a:pt x="10427" y="2763"/>
                    <a:pt x="10427" y="2763"/>
                  </a:cubicBezTo>
                  <a:cubicBezTo>
                    <a:pt x="5213" y="0"/>
                    <a:pt x="5213" y="0"/>
                    <a:pt x="5213" y="0"/>
                  </a:cubicBezTo>
                  <a:lnTo>
                    <a:pt x="0" y="2763"/>
                  </a:lnTo>
                  <a:close/>
                </a:path>
              </a:pathLst>
            </a:custGeom>
            <a:gradFill>
              <a:gsLst>
                <a:gs pos="0">
                  <a:srgbClr val="FECF40"/>
                </a:gs>
                <a:gs pos="100000">
                  <a:srgbClr val="846C21"/>
                </a:gs>
              </a:gsLst>
              <a:lin ang="2700000" scaled="0"/>
            </a:gradFill>
            <a:ln>
              <a:noFill/>
            </a:ln>
            <a:effectLst/>
          </p:spPr>
          <p:txBody>
            <a:bodyPr lIns="20936" tIns="20936" rIns="20936" bIns="20936"/>
            <a:lstStyle/>
            <a:p>
              <a:pPr defTabSz="418465">
                <a:lnSpc>
                  <a:spcPct val="120000"/>
                </a:lnSpc>
                <a:defRPr/>
              </a:pPr>
              <a:endParaRPr lang="es-ES" sz="9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3" name="AutoShape 8"/>
            <p:cNvSpPr/>
            <p:nvPr>
              <p:custDataLst>
                <p:tags r:id="rId4"/>
              </p:custDataLst>
            </p:nvPr>
          </p:nvSpPr>
          <p:spPr bwMode="auto">
            <a:xfrm>
              <a:off x="12878" y="4841"/>
              <a:ext cx="3059" cy="309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700" y="19403"/>
                  </a:moveTo>
                  <a:cubicBezTo>
                    <a:pt x="12768" y="19403"/>
                    <a:pt x="21037" y="10861"/>
                    <a:pt x="21599" y="122"/>
                  </a:cubicBezTo>
                  <a:cubicBezTo>
                    <a:pt x="18731" y="1769"/>
                    <a:pt x="18731" y="1769"/>
                    <a:pt x="18731" y="1769"/>
                  </a:cubicBezTo>
                  <a:cubicBezTo>
                    <a:pt x="15693" y="0"/>
                    <a:pt x="15693" y="0"/>
                    <a:pt x="15693" y="0"/>
                  </a:cubicBezTo>
                  <a:cubicBezTo>
                    <a:pt x="15074" y="7200"/>
                    <a:pt x="9562" y="12813"/>
                    <a:pt x="2812" y="12813"/>
                  </a:cubicBezTo>
                  <a:cubicBezTo>
                    <a:pt x="2756" y="12813"/>
                    <a:pt x="2756" y="12813"/>
                    <a:pt x="2700" y="12813"/>
                  </a:cubicBezTo>
                  <a:cubicBezTo>
                    <a:pt x="2700" y="10494"/>
                    <a:pt x="2700" y="10494"/>
                    <a:pt x="2700" y="10494"/>
                  </a:cubicBezTo>
                  <a:cubicBezTo>
                    <a:pt x="0" y="16047"/>
                    <a:pt x="0" y="16047"/>
                    <a:pt x="0" y="16047"/>
                  </a:cubicBezTo>
                  <a:cubicBezTo>
                    <a:pt x="2700" y="21600"/>
                    <a:pt x="2700" y="21600"/>
                    <a:pt x="2700" y="21600"/>
                  </a:cubicBezTo>
                  <a:lnTo>
                    <a:pt x="2700" y="19403"/>
                  </a:lnTo>
                  <a:close/>
                </a:path>
              </a:pathLst>
            </a:custGeom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  <a:lin ang="2700000" scaled="0"/>
            </a:gradFill>
            <a:ln>
              <a:noFill/>
            </a:ln>
            <a:effectLst/>
          </p:spPr>
          <p:txBody>
            <a:bodyPr lIns="20936" tIns="20936" rIns="20936" bIns="20936"/>
            <a:lstStyle/>
            <a:p>
              <a:pPr defTabSz="418465">
                <a:lnSpc>
                  <a:spcPct val="120000"/>
                </a:lnSpc>
                <a:defRPr/>
              </a:pPr>
              <a:endParaRPr lang="es-ES" sz="9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9309" y="1892"/>
              <a:ext cx="7613" cy="5334"/>
              <a:chOff x="9309" y="1892"/>
              <a:chExt cx="7613" cy="5334"/>
            </a:xfrm>
          </p:grpSpPr>
          <p:sp>
            <p:nvSpPr>
              <p:cNvPr id="11" name="AutoShape 6"/>
              <p:cNvSpPr/>
              <p:nvPr>
                <p:custDataLst>
                  <p:tags r:id="rId5"/>
                </p:custDataLst>
              </p:nvPr>
            </p:nvSpPr>
            <p:spPr bwMode="auto">
              <a:xfrm>
                <a:off x="10495" y="1892"/>
                <a:ext cx="3066" cy="3307"/>
              </a:xfrm>
              <a:custGeom>
                <a:avLst/>
                <a:gdLst>
                  <a:gd name="T0" fmla="*/ 2147483647 w 21600"/>
                  <a:gd name="T1" fmla="*/ 2147483647 h 21600"/>
                  <a:gd name="T2" fmla="*/ 2147483647 w 21600"/>
                  <a:gd name="T3" fmla="*/ 2147483647 h 21600"/>
                  <a:gd name="T4" fmla="*/ 2147483647 w 21600"/>
                  <a:gd name="T5" fmla="*/ 2147483647 h 21600"/>
                  <a:gd name="T6" fmla="*/ 2147483647 w 21600"/>
                  <a:gd name="T7" fmla="*/ 214748364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907" y="2342"/>
                    </a:moveTo>
                    <a:cubicBezTo>
                      <a:pt x="8471" y="2342"/>
                      <a:pt x="0" y="10971"/>
                      <a:pt x="0" y="21599"/>
                    </a:cubicBezTo>
                    <a:cubicBezTo>
                      <a:pt x="5890" y="21599"/>
                      <a:pt x="5890" y="21599"/>
                      <a:pt x="5890" y="21599"/>
                    </a:cubicBezTo>
                    <a:cubicBezTo>
                      <a:pt x="5947" y="14400"/>
                      <a:pt x="11725" y="8571"/>
                      <a:pt x="18794" y="8571"/>
                    </a:cubicBezTo>
                    <a:cubicBezTo>
                      <a:pt x="18794" y="8571"/>
                      <a:pt x="18850" y="8571"/>
                      <a:pt x="18907" y="8571"/>
                    </a:cubicBezTo>
                    <a:cubicBezTo>
                      <a:pt x="18907" y="10400"/>
                      <a:pt x="18907" y="10400"/>
                      <a:pt x="18907" y="10400"/>
                    </a:cubicBezTo>
                    <a:cubicBezTo>
                      <a:pt x="21600" y="5200"/>
                      <a:pt x="21600" y="5200"/>
                      <a:pt x="21600" y="5200"/>
                    </a:cubicBezTo>
                    <a:cubicBezTo>
                      <a:pt x="18907" y="0"/>
                      <a:pt x="18907" y="0"/>
                      <a:pt x="18907" y="0"/>
                    </a:cubicBezTo>
                    <a:lnTo>
                      <a:pt x="18907" y="2342"/>
                    </a:lnTo>
                    <a:close/>
                  </a:path>
                </a:pathLst>
              </a:cu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ang="2700000" scaled="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lIns="20936" tIns="20936" rIns="20936" bIns="20936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9" name="组合 8"/>
              <p:cNvGrpSpPr/>
              <p:nvPr/>
            </p:nvGrpSpPr>
            <p:grpSpPr>
              <a:xfrm>
                <a:off x="9309" y="2181"/>
                <a:ext cx="7613" cy="5045"/>
                <a:chOff x="9309" y="2181"/>
                <a:chExt cx="7613" cy="5045"/>
              </a:xfrm>
            </p:grpSpPr>
            <p:sp>
              <p:nvSpPr>
                <p:cNvPr id="10" name="AutoShape 5"/>
                <p:cNvSpPr/>
                <p:nvPr>
                  <p:custDataLst>
                    <p:tags r:id="rId6"/>
                  </p:custDataLst>
                </p:nvPr>
              </p:nvSpPr>
              <p:spPr bwMode="auto">
                <a:xfrm>
                  <a:off x="13281" y="2181"/>
                  <a:ext cx="2996" cy="3358"/>
                </a:xfrm>
                <a:custGeom>
                  <a:avLst/>
                  <a:gdLst>
                    <a:gd name="T0" fmla="*/ 2147483647 w 21600"/>
                    <a:gd name="T1" fmla="*/ 2147483647 h 21600"/>
                    <a:gd name="T2" fmla="*/ 2147483647 w 21600"/>
                    <a:gd name="T3" fmla="*/ 2147483647 h 21600"/>
                    <a:gd name="T4" fmla="*/ 2147483647 w 21600"/>
                    <a:gd name="T5" fmla="*/ 2147483647 h 21600"/>
                    <a:gd name="T6" fmla="*/ 2147483647 w 21600"/>
                    <a:gd name="T7" fmla="*/ 2147483647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6131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0685" y="0"/>
                        <a:pt x="19302" y="8437"/>
                        <a:pt x="19359" y="18899"/>
                      </a:cubicBezTo>
                      <a:cubicBezTo>
                        <a:pt x="21600" y="18899"/>
                        <a:pt x="21600" y="18899"/>
                        <a:pt x="21600" y="18899"/>
                      </a:cubicBezTo>
                      <a:cubicBezTo>
                        <a:pt x="16372" y="21599"/>
                        <a:pt x="16372" y="21599"/>
                        <a:pt x="16372" y="21599"/>
                      </a:cubicBezTo>
                      <a:cubicBezTo>
                        <a:pt x="11144" y="18899"/>
                        <a:pt x="11144" y="18899"/>
                        <a:pt x="11144" y="18899"/>
                      </a:cubicBezTo>
                      <a:cubicBezTo>
                        <a:pt x="13327" y="18899"/>
                        <a:pt x="13327" y="18899"/>
                        <a:pt x="13327" y="18899"/>
                      </a:cubicBezTo>
                      <a:cubicBezTo>
                        <a:pt x="13212" y="11812"/>
                        <a:pt x="7353" y="6131"/>
                        <a:pt x="114" y="6131"/>
                      </a:cubicBezTo>
                      <a:cubicBezTo>
                        <a:pt x="57" y="6131"/>
                        <a:pt x="57" y="6131"/>
                        <a:pt x="0" y="613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ang="2700000" scaled="0"/>
                </a:gradFill>
                <a:ln>
                  <a:noFill/>
                </a:ln>
              </p:spPr>
              <p:txBody>
                <a:bodyPr lIns="20936" tIns="20936" rIns="20936" bIns="20936"/>
                <a:lstStyle/>
                <a:p>
                  <a:pPr>
                    <a:lnSpc>
                      <a:spcPct val="120000"/>
                    </a:lnSpc>
                  </a:pPr>
                  <a:endParaRPr lang="zh-CN" altLang="en-US" sz="16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" name="AutoShape 9"/>
                <p:cNvSpPr/>
                <p:nvPr>
                  <p:custDataLst>
                    <p:tags r:id="rId7"/>
                  </p:custDataLst>
                </p:nvPr>
              </p:nvSpPr>
              <p:spPr bwMode="auto">
                <a:xfrm>
                  <a:off x="15632" y="2334"/>
                  <a:ext cx="1290" cy="1635"/>
                </a:xfrm>
                <a:custGeom>
                  <a:avLst/>
                  <a:gdLst>
                    <a:gd name="T0" fmla="*/ 2147483647 w 21600"/>
                    <a:gd name="T1" fmla="*/ 2147483647 h 21600"/>
                    <a:gd name="T2" fmla="*/ 2147483647 w 21600"/>
                    <a:gd name="T3" fmla="*/ 2147483647 h 21600"/>
                    <a:gd name="T4" fmla="*/ 2147483647 w 21600"/>
                    <a:gd name="T5" fmla="*/ 2147483647 h 21600"/>
                    <a:gd name="T6" fmla="*/ 2147483647 w 21600"/>
                    <a:gd name="T7" fmla="*/ 2147483647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600"/>
                    <a:gd name="T13" fmla="*/ 0 h 21600"/>
                    <a:gd name="T14" fmla="*/ 21600 w 21600"/>
                    <a:gd name="T15" fmla="*/ 216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00" y="0"/>
                      </a:moveTo>
                      <a:lnTo>
                        <a:pt x="21599" y="5400"/>
                      </a:lnTo>
                      <a:lnTo>
                        <a:pt x="21599" y="16200"/>
                      </a:lnTo>
                      <a:lnTo>
                        <a:pt x="10799" y="21599"/>
                      </a:lnTo>
                      <a:lnTo>
                        <a:pt x="0" y="16199"/>
                      </a:lnTo>
                      <a:lnTo>
                        <a:pt x="0" y="5400"/>
                      </a:lnTo>
                      <a:lnTo>
                        <a:pt x="1080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ang="2700000" scaled="0"/>
                </a:gradFill>
                <a:ln>
                  <a:noFill/>
                </a:ln>
              </p:spPr>
              <p:txBody>
                <a:bodyPr lIns="0" tIns="0" rIns="0" bIns="0" anchor="ctr"/>
                <a:lstStyle>
                  <a:lvl1pPr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1pPr>
                  <a:lvl2pPr marL="742950" indent="-28575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2pPr>
                  <a:lvl3pPr marL="11430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3pPr>
                  <a:lvl4pPr marL="16002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4pPr>
                  <a:lvl5pPr marL="20574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5pPr>
                  <a:lvl6pPr marL="25146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6pPr>
                  <a:lvl7pPr marL="29718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7pPr>
                  <a:lvl8pPr marL="34290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8pPr>
                  <a:lvl9pPr marL="38862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9pPr>
                </a:lstStyle>
                <a:p>
                  <a:pPr algn="ctr" eaLnBrk="1">
                    <a:lnSpc>
                      <a:spcPct val="120000"/>
                    </a:lnSpc>
                  </a:pPr>
                  <a:r>
                    <a:rPr lang="es-ES" altLang="zh-CN" sz="2000" b="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 </a:t>
                  </a:r>
                  <a:endParaRPr lang="es-ES" altLang="zh-CN" sz="2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5" name="AutoShape 10"/>
                <p:cNvSpPr/>
                <p:nvPr>
                  <p:custDataLst>
                    <p:tags r:id="rId8"/>
                  </p:custDataLst>
                </p:nvPr>
              </p:nvSpPr>
              <p:spPr bwMode="auto">
                <a:xfrm>
                  <a:off x="15919" y="2731"/>
                  <a:ext cx="641" cy="664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599" y="0"/>
                      </a:lnTo>
                      <a:lnTo>
                        <a:pt x="21599" y="21599"/>
                      </a:lnTo>
                      <a:lnTo>
                        <a:pt x="0" y="21599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>
                  <a:lvl1pPr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1pPr>
                  <a:lvl2pPr marL="742950" indent="-28575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2pPr>
                  <a:lvl3pPr marL="11430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3pPr>
                  <a:lvl4pPr marL="16002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4pPr>
                  <a:lvl5pPr marL="20574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5pPr>
                  <a:lvl6pPr marL="25146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6pPr>
                  <a:lvl7pPr marL="29718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7pPr>
                  <a:lvl8pPr marL="34290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8pPr>
                  <a:lvl9pPr marL="38862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9pPr>
                </a:lstStyle>
                <a:p>
                  <a:pPr algn="ctr" eaLnBrk="1">
                    <a:lnSpc>
                      <a:spcPct val="120000"/>
                    </a:lnSpc>
                  </a:pPr>
                  <a:r>
                    <a:rPr lang="es-ES" altLang="zh-CN" sz="1600" b="0" dirty="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02</a:t>
                  </a:r>
                  <a:endParaRPr lang="es-ES" altLang="zh-CN" sz="16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6" name="AutoShape 11"/>
                <p:cNvSpPr/>
                <p:nvPr>
                  <p:custDataLst>
                    <p:tags r:id="rId9"/>
                  </p:custDataLst>
                </p:nvPr>
              </p:nvSpPr>
              <p:spPr bwMode="auto">
                <a:xfrm>
                  <a:off x="9309" y="2334"/>
                  <a:ext cx="1290" cy="1635"/>
                </a:xfrm>
                <a:custGeom>
                  <a:avLst/>
                  <a:gdLst>
                    <a:gd name="T0" fmla="*/ 2147483647 w 21600"/>
                    <a:gd name="T1" fmla="*/ 2147483647 h 21600"/>
                    <a:gd name="T2" fmla="*/ 2147483647 w 21600"/>
                    <a:gd name="T3" fmla="*/ 2147483647 h 21600"/>
                    <a:gd name="T4" fmla="*/ 2147483647 w 21600"/>
                    <a:gd name="T5" fmla="*/ 2147483647 h 21600"/>
                    <a:gd name="T6" fmla="*/ 2147483647 w 21600"/>
                    <a:gd name="T7" fmla="*/ 2147483647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600"/>
                    <a:gd name="T13" fmla="*/ 0 h 21600"/>
                    <a:gd name="T14" fmla="*/ 21600 w 21600"/>
                    <a:gd name="T15" fmla="*/ 216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00" y="0"/>
                      </a:moveTo>
                      <a:lnTo>
                        <a:pt x="21599" y="5400"/>
                      </a:lnTo>
                      <a:lnTo>
                        <a:pt x="21599" y="16200"/>
                      </a:lnTo>
                      <a:lnTo>
                        <a:pt x="10799" y="21599"/>
                      </a:lnTo>
                      <a:lnTo>
                        <a:pt x="0" y="16199"/>
                      </a:lnTo>
                      <a:lnTo>
                        <a:pt x="0" y="5400"/>
                      </a:lnTo>
                      <a:lnTo>
                        <a:pt x="1080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ang="2700000" scaled="0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1pPr>
                  <a:lvl2pPr marL="742950" indent="-28575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2pPr>
                  <a:lvl3pPr marL="11430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3pPr>
                  <a:lvl4pPr marL="16002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4pPr>
                  <a:lvl5pPr marL="20574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5pPr>
                  <a:lvl6pPr marL="25146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6pPr>
                  <a:lvl7pPr marL="29718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7pPr>
                  <a:lvl8pPr marL="34290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8pPr>
                  <a:lvl9pPr marL="38862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9pPr>
                </a:lstStyle>
                <a:p>
                  <a:pPr algn="ctr" eaLnBrk="1">
                    <a:lnSpc>
                      <a:spcPct val="120000"/>
                    </a:lnSpc>
                  </a:pPr>
                  <a:r>
                    <a:rPr lang="es-ES" altLang="zh-CN" sz="2000" b="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 </a:t>
                  </a:r>
                  <a:endParaRPr lang="es-ES" altLang="zh-CN" sz="2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7" name="AutoShape 12"/>
                <p:cNvSpPr/>
                <p:nvPr>
                  <p:custDataLst>
                    <p:tags r:id="rId10"/>
                  </p:custDataLst>
                </p:nvPr>
              </p:nvSpPr>
              <p:spPr bwMode="auto">
                <a:xfrm>
                  <a:off x="9613" y="2730"/>
                  <a:ext cx="602" cy="664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599"/>
                      </a:lnTo>
                      <a:lnTo>
                        <a:pt x="0" y="21599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>
                  <a:lvl1pPr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1pPr>
                  <a:lvl2pPr marL="742950" indent="-28575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2pPr>
                  <a:lvl3pPr marL="11430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3pPr>
                  <a:lvl4pPr marL="16002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4pPr>
                  <a:lvl5pPr marL="20574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5pPr>
                  <a:lvl6pPr marL="25146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6pPr>
                  <a:lvl7pPr marL="29718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7pPr>
                  <a:lvl8pPr marL="34290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8pPr>
                  <a:lvl9pPr marL="38862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9pPr>
                </a:lstStyle>
                <a:p>
                  <a:pPr algn="ctr" eaLnBrk="1">
                    <a:lnSpc>
                      <a:spcPct val="120000"/>
                    </a:lnSpc>
                  </a:pPr>
                  <a:r>
                    <a:rPr lang="es-ES" altLang="zh-CN" sz="1600" b="0" dirty="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01</a:t>
                  </a:r>
                  <a:endParaRPr lang="es-ES" altLang="zh-CN" sz="16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8" name="AutoShape 13"/>
                <p:cNvSpPr/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15632" y="5590"/>
                  <a:ext cx="1290" cy="1636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0800" y="0"/>
                      </a:moveTo>
                      <a:lnTo>
                        <a:pt x="21599" y="5400"/>
                      </a:lnTo>
                      <a:lnTo>
                        <a:pt x="21599" y="16200"/>
                      </a:lnTo>
                      <a:lnTo>
                        <a:pt x="10799" y="21599"/>
                      </a:lnTo>
                      <a:lnTo>
                        <a:pt x="0" y="16199"/>
                      </a:lnTo>
                      <a:lnTo>
                        <a:pt x="0" y="540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9EE256"/>
                    </a:gs>
                    <a:gs pos="100000">
                      <a:srgbClr val="52762D"/>
                    </a:gs>
                  </a:gsLst>
                  <a:lin ang="2700000" scaled="0"/>
                </a:gradFill>
                <a:ln>
                  <a:noFill/>
                </a:ln>
                <a:effectLst/>
              </p:spPr>
              <p:txBody>
                <a:bodyPr lIns="0" tIns="0" rIns="0" bIns="0" anchor="ctr"/>
                <a:lstStyle/>
                <a:p>
                  <a:pPr algn="ctr">
                    <a:lnSpc>
                      <a:spcPct val="120000"/>
                    </a:lnSpc>
                    <a:defRPr/>
                  </a:pPr>
                  <a:endParaRPr lang="es-ES" sz="2000">
                    <a:latin typeface="Arial" panose="020B0604020202020204" pitchFamily="34" charset="0"/>
                    <a:ea typeface="微软雅黑" panose="020B0503020204020204" pitchFamily="34" charset="-122"/>
                    <a:cs typeface="Helvetica Light" charset="0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" name="AutoShape 14"/>
                <p:cNvSpPr/>
                <p:nvPr>
                  <p:custDataLst>
                    <p:tags r:id="rId12"/>
                  </p:custDataLst>
                </p:nvPr>
              </p:nvSpPr>
              <p:spPr bwMode="auto">
                <a:xfrm>
                  <a:off x="15770" y="5987"/>
                  <a:ext cx="977" cy="664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599"/>
                      </a:lnTo>
                      <a:lnTo>
                        <a:pt x="0" y="21599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>
                  <a:lvl1pPr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1pPr>
                  <a:lvl2pPr marL="742950" indent="-28575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2pPr>
                  <a:lvl3pPr marL="11430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3pPr>
                  <a:lvl4pPr marL="16002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4pPr>
                  <a:lvl5pPr marL="20574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5pPr>
                  <a:lvl6pPr marL="25146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6pPr>
                  <a:lvl7pPr marL="29718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7pPr>
                  <a:lvl8pPr marL="34290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8pPr>
                  <a:lvl9pPr marL="38862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9pPr>
                </a:lstStyle>
                <a:p>
                  <a:pPr algn="ctr" eaLnBrk="1">
                    <a:lnSpc>
                      <a:spcPct val="120000"/>
                    </a:lnSpc>
                  </a:pPr>
                  <a:r>
                    <a:rPr lang="es-ES" altLang="zh-CN" sz="1600" b="0" dirty="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04</a:t>
                  </a:r>
                  <a:endParaRPr lang="es-ES" altLang="zh-CN" sz="16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0" name="AutoShape 15"/>
                <p:cNvSpPr/>
                <p:nvPr>
                  <p:custDataLst>
                    <p:tags r:id="rId13"/>
                  </p:custDataLst>
                </p:nvPr>
              </p:nvSpPr>
              <p:spPr bwMode="auto">
                <a:xfrm>
                  <a:off x="9309" y="5590"/>
                  <a:ext cx="1290" cy="1636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0800" y="0"/>
                      </a:moveTo>
                      <a:lnTo>
                        <a:pt x="21599" y="5400"/>
                      </a:lnTo>
                      <a:lnTo>
                        <a:pt x="21599" y="16200"/>
                      </a:lnTo>
                      <a:lnTo>
                        <a:pt x="10799" y="21599"/>
                      </a:lnTo>
                      <a:lnTo>
                        <a:pt x="0" y="16199"/>
                      </a:lnTo>
                      <a:lnTo>
                        <a:pt x="0" y="540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ECF40"/>
                    </a:gs>
                    <a:gs pos="100000">
                      <a:srgbClr val="846C21"/>
                    </a:gs>
                  </a:gsLst>
                  <a:lin ang="2700000" scaled="0"/>
                </a:gradFill>
                <a:ln>
                  <a:noFill/>
                </a:ln>
                <a:effectLst/>
              </p:spPr>
              <p:txBody>
                <a:bodyPr lIns="0" tIns="0" rIns="0" bIns="0" anchor="ctr"/>
                <a:lstStyle>
                  <a:lvl1pPr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1pPr>
                  <a:lvl2pPr marL="742950" indent="-28575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2pPr>
                  <a:lvl3pPr marL="11430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3pPr>
                  <a:lvl4pPr marL="16002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4pPr>
                  <a:lvl5pPr marL="20574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5pPr>
                  <a:lvl6pPr marL="25146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6pPr>
                  <a:lvl7pPr marL="29718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7pPr>
                  <a:lvl8pPr marL="34290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8pPr>
                  <a:lvl9pPr marL="38862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9pPr>
                </a:lstStyle>
                <a:p>
                  <a:pPr algn="ctr" eaLnBrk="1">
                    <a:lnSpc>
                      <a:spcPct val="120000"/>
                    </a:lnSpc>
                  </a:pPr>
                  <a:r>
                    <a:rPr lang="es-ES" altLang="zh-CN" sz="2000" b="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 </a:t>
                  </a:r>
                  <a:endParaRPr lang="es-ES" altLang="zh-CN" sz="2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1" name="AutoShape 16"/>
                <p:cNvSpPr/>
                <p:nvPr>
                  <p:custDataLst>
                    <p:tags r:id="rId14"/>
                  </p:custDataLst>
                </p:nvPr>
              </p:nvSpPr>
              <p:spPr bwMode="auto">
                <a:xfrm>
                  <a:off x="9613" y="5986"/>
                  <a:ext cx="602" cy="664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599"/>
                      </a:lnTo>
                      <a:lnTo>
                        <a:pt x="0" y="21599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>
                  <a:lvl1pPr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1pPr>
                  <a:lvl2pPr marL="742950" indent="-28575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2pPr>
                  <a:lvl3pPr marL="11430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3pPr>
                  <a:lvl4pPr marL="16002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4pPr>
                  <a:lvl5pPr marL="20574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5pPr>
                  <a:lvl6pPr marL="25146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6pPr>
                  <a:lvl7pPr marL="29718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7pPr>
                  <a:lvl8pPr marL="34290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8pPr>
                  <a:lvl9pPr marL="38862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9pPr>
                </a:lstStyle>
                <a:p>
                  <a:pPr algn="ctr" eaLnBrk="1">
                    <a:lnSpc>
                      <a:spcPct val="120000"/>
                    </a:lnSpc>
                  </a:pPr>
                  <a:r>
                    <a:rPr lang="es-ES" altLang="zh-CN" sz="1600" b="0" dirty="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03</a:t>
                  </a:r>
                  <a:endParaRPr lang="es-ES" altLang="zh-CN" sz="16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grpSp>
              <p:nvGrpSpPr>
                <p:cNvPr id="25" name="Group 21"/>
                <p:cNvGrpSpPr/>
                <p:nvPr/>
              </p:nvGrpSpPr>
              <p:grpSpPr bwMode="auto">
                <a:xfrm>
                  <a:off x="12064" y="3611"/>
                  <a:ext cx="2195" cy="2404"/>
                  <a:chOff x="0" y="0"/>
                  <a:chExt cx="2694538" cy="2689032"/>
                </a:xfrm>
              </p:grpSpPr>
              <p:sp>
                <p:nvSpPr>
                  <p:cNvPr id="26" name="AutoShape 22"/>
                  <p:cNvSpPr/>
                  <p:nvPr>
                    <p:custDataLst>
                      <p:tags r:id="rId15"/>
                    </p:custDataLst>
                  </p:nvPr>
                </p:nvSpPr>
                <p:spPr bwMode="auto">
                  <a:xfrm>
                    <a:off x="0" y="0"/>
                    <a:ext cx="2689777" cy="2689032"/>
                  </a:xfrm>
                  <a:custGeom>
                    <a:avLst/>
                    <a:gdLst>
                      <a:gd name="T0" fmla="*/ 1344820 w 19679"/>
                      <a:gd name="T1" fmla="*/ 1475763 h 19679"/>
                      <a:gd name="T2" fmla="*/ 1344820 w 19679"/>
                      <a:gd name="T3" fmla="*/ 1475763 h 19679"/>
                      <a:gd name="T4" fmla="*/ 1344820 w 19679"/>
                      <a:gd name="T5" fmla="*/ 1475763 h 19679"/>
                      <a:gd name="T6" fmla="*/ 1344820 w 19679"/>
                      <a:gd name="T7" fmla="*/ 1475763 h 1967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9679" h="19679">
                        <a:moveTo>
                          <a:pt x="16796" y="2881"/>
                        </a:moveTo>
                        <a:cubicBezTo>
                          <a:pt x="20638" y="6724"/>
                          <a:pt x="20638" y="12953"/>
                          <a:pt x="16796" y="16796"/>
                        </a:cubicBezTo>
                        <a:cubicBezTo>
                          <a:pt x="12953" y="20638"/>
                          <a:pt x="6724" y="20638"/>
                          <a:pt x="2881" y="16796"/>
                        </a:cubicBezTo>
                        <a:cubicBezTo>
                          <a:pt x="-961" y="12953"/>
                          <a:pt x="-961" y="6724"/>
                          <a:pt x="2881" y="2881"/>
                        </a:cubicBezTo>
                        <a:cubicBezTo>
                          <a:pt x="6724" y="-961"/>
                          <a:pt x="12953" y="-961"/>
                          <a:pt x="16796" y="288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prstDash val="solid"/>
                        <a:miter lim="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7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 anchor="ctr"/>
                  <a:lstStyle/>
                  <a:p>
                    <a:pPr>
                      <a:lnSpc>
                        <a:spcPct val="120000"/>
                      </a:lnSpc>
                    </a:pPr>
                    <a:endParaRPr lang="zh-CN" altLang="en-US" sz="16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27" name="AutoShape 23"/>
                  <p:cNvSpPr/>
                  <p:nvPr>
                    <p:custDataLst>
                      <p:tags r:id="rId16"/>
                    </p:custDataLst>
                  </p:nvPr>
                </p:nvSpPr>
                <p:spPr bwMode="auto">
                  <a:xfrm>
                    <a:off x="238033" y="231758"/>
                    <a:ext cx="2456505" cy="2320758"/>
                  </a:xfrm>
                  <a:custGeom>
                    <a:avLst/>
                    <a:gdLst>
                      <a:gd name="T0" fmla="*/ 1228253 w 21506"/>
                      <a:gd name="T1" fmla="*/ 1160379 h 21600"/>
                      <a:gd name="T2" fmla="*/ 1228253 w 21506"/>
                      <a:gd name="T3" fmla="*/ 1160379 h 21600"/>
                      <a:gd name="T4" fmla="*/ 1228253 w 21506"/>
                      <a:gd name="T5" fmla="*/ 1160379 h 21600"/>
                      <a:gd name="T6" fmla="*/ 1228253 w 21506"/>
                      <a:gd name="T7" fmla="*/ 1160379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1506" h="21600">
                        <a:moveTo>
                          <a:pt x="15358" y="0"/>
                        </a:moveTo>
                        <a:lnTo>
                          <a:pt x="15183" y="107"/>
                        </a:lnTo>
                        <a:lnTo>
                          <a:pt x="14457" y="1"/>
                        </a:lnTo>
                        <a:lnTo>
                          <a:pt x="13420" y="32"/>
                        </a:lnTo>
                        <a:lnTo>
                          <a:pt x="13421" y="345"/>
                        </a:lnTo>
                        <a:lnTo>
                          <a:pt x="12914" y="387"/>
                        </a:lnTo>
                        <a:lnTo>
                          <a:pt x="12059" y="302"/>
                        </a:lnTo>
                        <a:lnTo>
                          <a:pt x="11793" y="519"/>
                        </a:lnTo>
                        <a:cubicBezTo>
                          <a:pt x="11707" y="564"/>
                          <a:pt x="11616" y="598"/>
                          <a:pt x="11522" y="621"/>
                        </a:cubicBezTo>
                        <a:cubicBezTo>
                          <a:pt x="11378" y="657"/>
                          <a:pt x="11230" y="667"/>
                          <a:pt x="11083" y="650"/>
                        </a:cubicBezTo>
                        <a:lnTo>
                          <a:pt x="10773" y="700"/>
                        </a:lnTo>
                        <a:cubicBezTo>
                          <a:pt x="10738" y="761"/>
                          <a:pt x="10737" y="838"/>
                          <a:pt x="10772" y="900"/>
                        </a:cubicBezTo>
                        <a:cubicBezTo>
                          <a:pt x="10799" y="948"/>
                          <a:pt x="10843" y="980"/>
                          <a:pt x="10894" y="990"/>
                        </a:cubicBezTo>
                        <a:lnTo>
                          <a:pt x="11151" y="905"/>
                        </a:lnTo>
                        <a:lnTo>
                          <a:pt x="11678" y="944"/>
                        </a:lnTo>
                        <a:lnTo>
                          <a:pt x="11968" y="1062"/>
                        </a:lnTo>
                        <a:lnTo>
                          <a:pt x="11809" y="1450"/>
                        </a:lnTo>
                        <a:lnTo>
                          <a:pt x="11642" y="1571"/>
                        </a:lnTo>
                        <a:lnTo>
                          <a:pt x="12127" y="1645"/>
                        </a:lnTo>
                        <a:lnTo>
                          <a:pt x="11988" y="2022"/>
                        </a:lnTo>
                        <a:lnTo>
                          <a:pt x="11506" y="2182"/>
                        </a:lnTo>
                        <a:lnTo>
                          <a:pt x="11695" y="3059"/>
                        </a:lnTo>
                        <a:lnTo>
                          <a:pt x="12105" y="3098"/>
                        </a:lnTo>
                        <a:cubicBezTo>
                          <a:pt x="12162" y="2946"/>
                          <a:pt x="12246" y="2807"/>
                          <a:pt x="12352" y="2689"/>
                        </a:cubicBezTo>
                        <a:cubicBezTo>
                          <a:pt x="12475" y="2554"/>
                          <a:pt x="12623" y="2449"/>
                          <a:pt x="12788" y="2383"/>
                        </a:cubicBezTo>
                        <a:lnTo>
                          <a:pt x="12978" y="2047"/>
                        </a:lnTo>
                        <a:lnTo>
                          <a:pt x="13185" y="2047"/>
                        </a:lnTo>
                        <a:lnTo>
                          <a:pt x="13372" y="2110"/>
                        </a:lnTo>
                        <a:lnTo>
                          <a:pt x="13510" y="1785"/>
                        </a:lnTo>
                        <a:cubicBezTo>
                          <a:pt x="13629" y="1811"/>
                          <a:pt x="13748" y="1830"/>
                          <a:pt x="13869" y="1840"/>
                        </a:cubicBezTo>
                        <a:cubicBezTo>
                          <a:pt x="14010" y="1853"/>
                          <a:pt x="14152" y="1854"/>
                          <a:pt x="14293" y="1844"/>
                        </a:cubicBezTo>
                        <a:lnTo>
                          <a:pt x="14439" y="1530"/>
                        </a:lnTo>
                        <a:lnTo>
                          <a:pt x="14688" y="1459"/>
                        </a:lnTo>
                        <a:cubicBezTo>
                          <a:pt x="14751" y="1390"/>
                          <a:pt x="14817" y="1323"/>
                          <a:pt x="14885" y="1260"/>
                        </a:cubicBezTo>
                        <a:cubicBezTo>
                          <a:pt x="14959" y="1191"/>
                          <a:pt x="15037" y="1127"/>
                          <a:pt x="15117" y="1066"/>
                        </a:cubicBezTo>
                        <a:lnTo>
                          <a:pt x="15126" y="690"/>
                        </a:lnTo>
                        <a:lnTo>
                          <a:pt x="15329" y="346"/>
                        </a:lnTo>
                        <a:lnTo>
                          <a:pt x="15575" y="336"/>
                        </a:lnTo>
                        <a:lnTo>
                          <a:pt x="15625" y="156"/>
                        </a:lnTo>
                        <a:lnTo>
                          <a:pt x="15358" y="0"/>
                        </a:lnTo>
                        <a:close/>
                        <a:moveTo>
                          <a:pt x="11114" y="73"/>
                        </a:moveTo>
                        <a:lnTo>
                          <a:pt x="10739" y="206"/>
                        </a:lnTo>
                        <a:lnTo>
                          <a:pt x="10084" y="302"/>
                        </a:lnTo>
                        <a:lnTo>
                          <a:pt x="9835" y="143"/>
                        </a:lnTo>
                        <a:lnTo>
                          <a:pt x="9241" y="102"/>
                        </a:lnTo>
                        <a:lnTo>
                          <a:pt x="9093" y="316"/>
                        </a:lnTo>
                        <a:lnTo>
                          <a:pt x="8825" y="329"/>
                        </a:lnTo>
                        <a:lnTo>
                          <a:pt x="8795" y="634"/>
                        </a:lnTo>
                        <a:lnTo>
                          <a:pt x="9296" y="673"/>
                        </a:lnTo>
                        <a:lnTo>
                          <a:pt x="9520" y="600"/>
                        </a:lnTo>
                        <a:lnTo>
                          <a:pt x="9550" y="914"/>
                        </a:lnTo>
                        <a:lnTo>
                          <a:pt x="9839" y="1006"/>
                        </a:lnTo>
                        <a:lnTo>
                          <a:pt x="9989" y="671"/>
                        </a:lnTo>
                        <a:lnTo>
                          <a:pt x="10409" y="428"/>
                        </a:lnTo>
                        <a:lnTo>
                          <a:pt x="10749" y="408"/>
                        </a:lnTo>
                        <a:lnTo>
                          <a:pt x="11236" y="338"/>
                        </a:lnTo>
                        <a:lnTo>
                          <a:pt x="11598" y="230"/>
                        </a:lnTo>
                        <a:lnTo>
                          <a:pt x="11114" y="73"/>
                        </a:lnTo>
                        <a:close/>
                        <a:moveTo>
                          <a:pt x="8399" y="529"/>
                        </a:moveTo>
                        <a:lnTo>
                          <a:pt x="8051" y="558"/>
                        </a:lnTo>
                        <a:lnTo>
                          <a:pt x="7628" y="557"/>
                        </a:lnTo>
                        <a:lnTo>
                          <a:pt x="7493" y="821"/>
                        </a:lnTo>
                        <a:lnTo>
                          <a:pt x="7714" y="913"/>
                        </a:lnTo>
                        <a:lnTo>
                          <a:pt x="8098" y="707"/>
                        </a:lnTo>
                        <a:lnTo>
                          <a:pt x="8504" y="634"/>
                        </a:lnTo>
                        <a:lnTo>
                          <a:pt x="8399" y="529"/>
                        </a:lnTo>
                        <a:close/>
                        <a:moveTo>
                          <a:pt x="8332" y="917"/>
                        </a:moveTo>
                        <a:lnTo>
                          <a:pt x="7952" y="958"/>
                        </a:lnTo>
                        <a:lnTo>
                          <a:pt x="8112" y="1199"/>
                        </a:lnTo>
                        <a:lnTo>
                          <a:pt x="8272" y="1179"/>
                        </a:lnTo>
                        <a:lnTo>
                          <a:pt x="8332" y="917"/>
                        </a:lnTo>
                        <a:close/>
                        <a:moveTo>
                          <a:pt x="7232" y="1018"/>
                        </a:moveTo>
                        <a:lnTo>
                          <a:pt x="7005" y="1199"/>
                        </a:lnTo>
                        <a:lnTo>
                          <a:pt x="6350" y="1360"/>
                        </a:lnTo>
                        <a:lnTo>
                          <a:pt x="5911" y="1062"/>
                        </a:lnTo>
                        <a:lnTo>
                          <a:pt x="5433" y="1120"/>
                        </a:lnTo>
                        <a:lnTo>
                          <a:pt x="5006" y="1325"/>
                        </a:lnTo>
                        <a:lnTo>
                          <a:pt x="5337" y="1488"/>
                        </a:lnTo>
                        <a:lnTo>
                          <a:pt x="5768" y="1425"/>
                        </a:lnTo>
                        <a:lnTo>
                          <a:pt x="5846" y="1778"/>
                        </a:lnTo>
                        <a:cubicBezTo>
                          <a:pt x="5889" y="1839"/>
                          <a:pt x="5955" y="1876"/>
                          <a:pt x="6026" y="1879"/>
                        </a:cubicBezTo>
                        <a:cubicBezTo>
                          <a:pt x="6195" y="1888"/>
                          <a:pt x="6328" y="1727"/>
                          <a:pt x="6298" y="1550"/>
                        </a:cubicBezTo>
                        <a:lnTo>
                          <a:pt x="6573" y="1540"/>
                        </a:lnTo>
                        <a:lnTo>
                          <a:pt x="6802" y="1725"/>
                        </a:lnTo>
                        <a:lnTo>
                          <a:pt x="7121" y="1521"/>
                        </a:lnTo>
                        <a:lnTo>
                          <a:pt x="7232" y="1018"/>
                        </a:lnTo>
                        <a:close/>
                        <a:moveTo>
                          <a:pt x="9455" y="1106"/>
                        </a:moveTo>
                        <a:lnTo>
                          <a:pt x="9235" y="1380"/>
                        </a:lnTo>
                        <a:lnTo>
                          <a:pt x="9068" y="1460"/>
                        </a:lnTo>
                        <a:lnTo>
                          <a:pt x="8705" y="1190"/>
                        </a:lnTo>
                        <a:lnTo>
                          <a:pt x="8414" y="1291"/>
                        </a:lnTo>
                        <a:lnTo>
                          <a:pt x="8426" y="1739"/>
                        </a:lnTo>
                        <a:lnTo>
                          <a:pt x="8605" y="1860"/>
                        </a:lnTo>
                        <a:lnTo>
                          <a:pt x="8447" y="2175"/>
                        </a:lnTo>
                        <a:lnTo>
                          <a:pt x="8813" y="2299"/>
                        </a:lnTo>
                        <a:lnTo>
                          <a:pt x="8814" y="1698"/>
                        </a:lnTo>
                        <a:lnTo>
                          <a:pt x="9150" y="1603"/>
                        </a:lnTo>
                        <a:lnTo>
                          <a:pt x="9416" y="1854"/>
                        </a:lnTo>
                        <a:lnTo>
                          <a:pt x="9708" y="2306"/>
                        </a:lnTo>
                        <a:lnTo>
                          <a:pt x="10285" y="2225"/>
                        </a:lnTo>
                        <a:lnTo>
                          <a:pt x="10492" y="2288"/>
                        </a:lnTo>
                        <a:lnTo>
                          <a:pt x="10334" y="1805"/>
                        </a:lnTo>
                        <a:lnTo>
                          <a:pt x="9861" y="1664"/>
                        </a:lnTo>
                        <a:lnTo>
                          <a:pt x="9732" y="1190"/>
                        </a:lnTo>
                        <a:lnTo>
                          <a:pt x="9455" y="1106"/>
                        </a:lnTo>
                        <a:close/>
                        <a:moveTo>
                          <a:pt x="7756" y="1294"/>
                        </a:moveTo>
                        <a:lnTo>
                          <a:pt x="7657" y="1867"/>
                        </a:lnTo>
                        <a:lnTo>
                          <a:pt x="7333" y="2120"/>
                        </a:lnTo>
                        <a:lnTo>
                          <a:pt x="6862" y="2313"/>
                        </a:lnTo>
                        <a:lnTo>
                          <a:pt x="6397" y="2166"/>
                        </a:lnTo>
                        <a:lnTo>
                          <a:pt x="6160" y="1966"/>
                        </a:lnTo>
                        <a:lnTo>
                          <a:pt x="5992" y="2553"/>
                        </a:lnTo>
                        <a:lnTo>
                          <a:pt x="5686" y="2311"/>
                        </a:lnTo>
                        <a:lnTo>
                          <a:pt x="5636" y="1965"/>
                        </a:lnTo>
                        <a:lnTo>
                          <a:pt x="5312" y="2033"/>
                        </a:lnTo>
                        <a:lnTo>
                          <a:pt x="4729" y="1844"/>
                        </a:lnTo>
                        <a:lnTo>
                          <a:pt x="4226" y="1706"/>
                        </a:lnTo>
                        <a:lnTo>
                          <a:pt x="3987" y="1931"/>
                        </a:lnTo>
                        <a:lnTo>
                          <a:pt x="3650" y="2099"/>
                        </a:lnTo>
                        <a:lnTo>
                          <a:pt x="3054" y="1881"/>
                        </a:lnTo>
                        <a:lnTo>
                          <a:pt x="2117" y="1719"/>
                        </a:lnTo>
                        <a:lnTo>
                          <a:pt x="1181" y="1758"/>
                        </a:lnTo>
                        <a:lnTo>
                          <a:pt x="832" y="1973"/>
                        </a:lnTo>
                        <a:cubicBezTo>
                          <a:pt x="682" y="2152"/>
                          <a:pt x="537" y="2335"/>
                          <a:pt x="399" y="2522"/>
                        </a:cubicBezTo>
                        <a:cubicBezTo>
                          <a:pt x="260" y="2708"/>
                          <a:pt x="127" y="2898"/>
                          <a:pt x="0" y="3090"/>
                        </a:cubicBezTo>
                        <a:lnTo>
                          <a:pt x="110" y="3089"/>
                        </a:lnTo>
                        <a:lnTo>
                          <a:pt x="726" y="3365"/>
                        </a:lnTo>
                        <a:lnTo>
                          <a:pt x="1624" y="3256"/>
                        </a:lnTo>
                        <a:lnTo>
                          <a:pt x="2276" y="3097"/>
                        </a:lnTo>
                        <a:lnTo>
                          <a:pt x="2233" y="4100"/>
                        </a:lnTo>
                        <a:lnTo>
                          <a:pt x="2163" y="5066"/>
                        </a:lnTo>
                        <a:lnTo>
                          <a:pt x="1591" y="5667"/>
                        </a:lnTo>
                        <a:lnTo>
                          <a:pt x="1291" y="6154"/>
                        </a:lnTo>
                        <a:lnTo>
                          <a:pt x="1299" y="6807"/>
                        </a:lnTo>
                        <a:lnTo>
                          <a:pt x="1408" y="7158"/>
                        </a:lnTo>
                        <a:lnTo>
                          <a:pt x="1417" y="7787"/>
                        </a:lnTo>
                        <a:lnTo>
                          <a:pt x="1688" y="8623"/>
                        </a:lnTo>
                        <a:lnTo>
                          <a:pt x="1937" y="8746"/>
                        </a:lnTo>
                        <a:lnTo>
                          <a:pt x="1909" y="8466"/>
                        </a:lnTo>
                        <a:lnTo>
                          <a:pt x="1658" y="7886"/>
                        </a:lnTo>
                        <a:lnTo>
                          <a:pt x="1755" y="7618"/>
                        </a:lnTo>
                        <a:lnTo>
                          <a:pt x="2010" y="7912"/>
                        </a:lnTo>
                        <a:lnTo>
                          <a:pt x="2291" y="8570"/>
                        </a:lnTo>
                        <a:lnTo>
                          <a:pt x="2624" y="8986"/>
                        </a:lnTo>
                        <a:lnTo>
                          <a:pt x="2604" y="9523"/>
                        </a:lnTo>
                        <a:lnTo>
                          <a:pt x="2949" y="9942"/>
                        </a:lnTo>
                        <a:lnTo>
                          <a:pt x="3298" y="10092"/>
                        </a:lnTo>
                        <a:lnTo>
                          <a:pt x="3472" y="10266"/>
                        </a:lnTo>
                        <a:lnTo>
                          <a:pt x="4045" y="10245"/>
                        </a:lnTo>
                        <a:lnTo>
                          <a:pt x="4163" y="10433"/>
                        </a:lnTo>
                        <a:lnTo>
                          <a:pt x="4323" y="10555"/>
                        </a:lnTo>
                        <a:lnTo>
                          <a:pt x="4697" y="10545"/>
                        </a:lnTo>
                        <a:lnTo>
                          <a:pt x="4861" y="10684"/>
                        </a:lnTo>
                        <a:lnTo>
                          <a:pt x="4950" y="10926"/>
                        </a:lnTo>
                        <a:lnTo>
                          <a:pt x="5077" y="11170"/>
                        </a:lnTo>
                        <a:lnTo>
                          <a:pt x="5191" y="11440"/>
                        </a:lnTo>
                        <a:lnTo>
                          <a:pt x="5465" y="11573"/>
                        </a:lnTo>
                        <a:lnTo>
                          <a:pt x="5666" y="11433"/>
                        </a:lnTo>
                        <a:lnTo>
                          <a:pt x="5886" y="11402"/>
                        </a:lnTo>
                        <a:lnTo>
                          <a:pt x="6041" y="11703"/>
                        </a:lnTo>
                        <a:lnTo>
                          <a:pt x="6199" y="12089"/>
                        </a:lnTo>
                        <a:lnTo>
                          <a:pt x="6071" y="12511"/>
                        </a:lnTo>
                        <a:lnTo>
                          <a:pt x="5810" y="12763"/>
                        </a:lnTo>
                        <a:lnTo>
                          <a:pt x="5709" y="13050"/>
                        </a:lnTo>
                        <a:lnTo>
                          <a:pt x="5709" y="13383"/>
                        </a:lnTo>
                        <a:lnTo>
                          <a:pt x="5643" y="13672"/>
                        </a:lnTo>
                        <a:cubicBezTo>
                          <a:pt x="5657" y="13765"/>
                          <a:pt x="5686" y="13856"/>
                          <a:pt x="5730" y="13938"/>
                        </a:cubicBezTo>
                        <a:cubicBezTo>
                          <a:pt x="5793" y="14054"/>
                          <a:pt x="5884" y="14152"/>
                          <a:pt x="5994" y="14219"/>
                        </a:cubicBezTo>
                        <a:lnTo>
                          <a:pt x="5978" y="14557"/>
                        </a:lnTo>
                        <a:lnTo>
                          <a:pt x="6103" y="14855"/>
                        </a:lnTo>
                        <a:cubicBezTo>
                          <a:pt x="6223" y="14861"/>
                          <a:pt x="6328" y="14946"/>
                          <a:pt x="6365" y="15067"/>
                        </a:cubicBezTo>
                        <a:cubicBezTo>
                          <a:pt x="6408" y="15204"/>
                          <a:pt x="6354" y="15366"/>
                          <a:pt x="6435" y="15486"/>
                        </a:cubicBezTo>
                        <a:cubicBezTo>
                          <a:pt x="6530" y="15624"/>
                          <a:pt x="6727" y="15618"/>
                          <a:pt x="6813" y="15473"/>
                        </a:cubicBezTo>
                        <a:lnTo>
                          <a:pt x="7140" y="15643"/>
                        </a:lnTo>
                        <a:lnTo>
                          <a:pt x="7353" y="15953"/>
                        </a:lnTo>
                        <a:lnTo>
                          <a:pt x="7286" y="16240"/>
                        </a:lnTo>
                        <a:lnTo>
                          <a:pt x="7325" y="17102"/>
                        </a:lnTo>
                        <a:lnTo>
                          <a:pt x="7572" y="17364"/>
                        </a:lnTo>
                        <a:lnTo>
                          <a:pt x="7331" y="17778"/>
                        </a:lnTo>
                        <a:lnTo>
                          <a:pt x="7474" y="18168"/>
                        </a:lnTo>
                        <a:lnTo>
                          <a:pt x="7356" y="18525"/>
                        </a:lnTo>
                        <a:lnTo>
                          <a:pt x="7572" y="18819"/>
                        </a:lnTo>
                        <a:lnTo>
                          <a:pt x="7533" y="19178"/>
                        </a:lnTo>
                        <a:lnTo>
                          <a:pt x="7682" y="19389"/>
                        </a:lnTo>
                        <a:lnTo>
                          <a:pt x="7763" y="19855"/>
                        </a:lnTo>
                        <a:lnTo>
                          <a:pt x="7803" y="20281"/>
                        </a:lnTo>
                        <a:lnTo>
                          <a:pt x="7911" y="20480"/>
                        </a:lnTo>
                        <a:lnTo>
                          <a:pt x="7784" y="20965"/>
                        </a:lnTo>
                        <a:lnTo>
                          <a:pt x="8040" y="21007"/>
                        </a:lnTo>
                        <a:lnTo>
                          <a:pt x="8137" y="21405"/>
                        </a:lnTo>
                        <a:lnTo>
                          <a:pt x="8393" y="21598"/>
                        </a:lnTo>
                        <a:lnTo>
                          <a:pt x="8667" y="21600"/>
                        </a:lnTo>
                        <a:lnTo>
                          <a:pt x="8765" y="21253"/>
                        </a:lnTo>
                        <a:lnTo>
                          <a:pt x="8848" y="20896"/>
                        </a:lnTo>
                        <a:lnTo>
                          <a:pt x="8969" y="20628"/>
                        </a:lnTo>
                        <a:lnTo>
                          <a:pt x="8624" y="20449"/>
                        </a:lnTo>
                        <a:lnTo>
                          <a:pt x="8614" y="20050"/>
                        </a:lnTo>
                        <a:lnTo>
                          <a:pt x="8752" y="19915"/>
                        </a:lnTo>
                        <a:lnTo>
                          <a:pt x="8630" y="19795"/>
                        </a:lnTo>
                        <a:lnTo>
                          <a:pt x="8620" y="19596"/>
                        </a:lnTo>
                        <a:lnTo>
                          <a:pt x="8830" y="19536"/>
                        </a:lnTo>
                        <a:lnTo>
                          <a:pt x="8849" y="19115"/>
                        </a:lnTo>
                        <a:lnTo>
                          <a:pt x="9166" y="19137"/>
                        </a:lnTo>
                        <a:lnTo>
                          <a:pt x="9413" y="18989"/>
                        </a:lnTo>
                        <a:lnTo>
                          <a:pt x="9365" y="18733"/>
                        </a:lnTo>
                        <a:lnTo>
                          <a:pt x="9187" y="18512"/>
                        </a:lnTo>
                        <a:lnTo>
                          <a:pt x="9286" y="18345"/>
                        </a:lnTo>
                        <a:lnTo>
                          <a:pt x="9543" y="18461"/>
                        </a:lnTo>
                        <a:lnTo>
                          <a:pt x="9934" y="18236"/>
                        </a:lnTo>
                        <a:lnTo>
                          <a:pt x="9858" y="17793"/>
                        </a:lnTo>
                        <a:lnTo>
                          <a:pt x="9947" y="17595"/>
                        </a:lnTo>
                        <a:lnTo>
                          <a:pt x="10270" y="17506"/>
                        </a:lnTo>
                        <a:lnTo>
                          <a:pt x="10109" y="16892"/>
                        </a:lnTo>
                        <a:lnTo>
                          <a:pt x="10353" y="16634"/>
                        </a:lnTo>
                        <a:lnTo>
                          <a:pt x="10767" y="16508"/>
                        </a:lnTo>
                        <a:lnTo>
                          <a:pt x="11052" y="16529"/>
                        </a:lnTo>
                        <a:lnTo>
                          <a:pt x="11185" y="16164"/>
                        </a:lnTo>
                        <a:lnTo>
                          <a:pt x="11313" y="15654"/>
                        </a:lnTo>
                        <a:lnTo>
                          <a:pt x="11215" y="15120"/>
                        </a:lnTo>
                        <a:lnTo>
                          <a:pt x="11356" y="14743"/>
                        </a:lnTo>
                        <a:lnTo>
                          <a:pt x="11619" y="14487"/>
                        </a:lnTo>
                        <a:lnTo>
                          <a:pt x="11856" y="14172"/>
                        </a:lnTo>
                        <a:lnTo>
                          <a:pt x="11780" y="13871"/>
                        </a:lnTo>
                        <a:lnTo>
                          <a:pt x="11412" y="13626"/>
                        </a:lnTo>
                        <a:lnTo>
                          <a:pt x="11185" y="13262"/>
                        </a:lnTo>
                        <a:lnTo>
                          <a:pt x="10603" y="13262"/>
                        </a:lnTo>
                        <a:lnTo>
                          <a:pt x="10331" y="13018"/>
                        </a:lnTo>
                        <a:lnTo>
                          <a:pt x="10016" y="12850"/>
                        </a:lnTo>
                        <a:lnTo>
                          <a:pt x="9660" y="12965"/>
                        </a:lnTo>
                        <a:lnTo>
                          <a:pt x="9645" y="12508"/>
                        </a:lnTo>
                        <a:lnTo>
                          <a:pt x="9507" y="12059"/>
                        </a:lnTo>
                        <a:lnTo>
                          <a:pt x="9235" y="11866"/>
                        </a:lnTo>
                        <a:lnTo>
                          <a:pt x="8724" y="11856"/>
                        </a:lnTo>
                        <a:lnTo>
                          <a:pt x="8614" y="11553"/>
                        </a:lnTo>
                        <a:lnTo>
                          <a:pt x="8293" y="11396"/>
                        </a:lnTo>
                        <a:lnTo>
                          <a:pt x="8114" y="11112"/>
                        </a:lnTo>
                        <a:lnTo>
                          <a:pt x="7445" y="11133"/>
                        </a:lnTo>
                        <a:lnTo>
                          <a:pt x="7276" y="10955"/>
                        </a:lnTo>
                        <a:lnTo>
                          <a:pt x="6932" y="10924"/>
                        </a:lnTo>
                        <a:lnTo>
                          <a:pt x="6719" y="10965"/>
                        </a:lnTo>
                        <a:lnTo>
                          <a:pt x="6408" y="11344"/>
                        </a:lnTo>
                        <a:lnTo>
                          <a:pt x="6248" y="11579"/>
                        </a:lnTo>
                        <a:lnTo>
                          <a:pt x="6019" y="11204"/>
                        </a:lnTo>
                        <a:lnTo>
                          <a:pt x="5675" y="11225"/>
                        </a:lnTo>
                        <a:lnTo>
                          <a:pt x="5497" y="11340"/>
                        </a:lnTo>
                        <a:lnTo>
                          <a:pt x="5370" y="11205"/>
                        </a:lnTo>
                        <a:lnTo>
                          <a:pt x="5273" y="10861"/>
                        </a:lnTo>
                        <a:lnTo>
                          <a:pt x="5279" y="10555"/>
                        </a:lnTo>
                        <a:lnTo>
                          <a:pt x="5376" y="10399"/>
                        </a:lnTo>
                        <a:lnTo>
                          <a:pt x="5259" y="10192"/>
                        </a:lnTo>
                        <a:lnTo>
                          <a:pt x="5047" y="10284"/>
                        </a:lnTo>
                        <a:lnTo>
                          <a:pt x="4749" y="10316"/>
                        </a:lnTo>
                        <a:lnTo>
                          <a:pt x="4613" y="10163"/>
                        </a:lnTo>
                        <a:lnTo>
                          <a:pt x="4674" y="9879"/>
                        </a:lnTo>
                        <a:lnTo>
                          <a:pt x="4714" y="9786"/>
                        </a:lnTo>
                        <a:lnTo>
                          <a:pt x="4896" y="9694"/>
                        </a:lnTo>
                        <a:lnTo>
                          <a:pt x="4869" y="9517"/>
                        </a:lnTo>
                        <a:lnTo>
                          <a:pt x="5003" y="9395"/>
                        </a:lnTo>
                        <a:lnTo>
                          <a:pt x="4844" y="9205"/>
                        </a:lnTo>
                        <a:lnTo>
                          <a:pt x="4538" y="9269"/>
                        </a:lnTo>
                        <a:lnTo>
                          <a:pt x="4432" y="9555"/>
                        </a:lnTo>
                        <a:lnTo>
                          <a:pt x="4347" y="9830"/>
                        </a:lnTo>
                        <a:lnTo>
                          <a:pt x="3999" y="9861"/>
                        </a:lnTo>
                        <a:lnTo>
                          <a:pt x="3834" y="9595"/>
                        </a:lnTo>
                        <a:lnTo>
                          <a:pt x="3616" y="9480"/>
                        </a:lnTo>
                        <a:lnTo>
                          <a:pt x="3534" y="9065"/>
                        </a:lnTo>
                        <a:lnTo>
                          <a:pt x="3629" y="8464"/>
                        </a:lnTo>
                        <a:lnTo>
                          <a:pt x="3784" y="8081"/>
                        </a:lnTo>
                        <a:lnTo>
                          <a:pt x="4175" y="7858"/>
                        </a:lnTo>
                        <a:lnTo>
                          <a:pt x="4480" y="7742"/>
                        </a:lnTo>
                        <a:lnTo>
                          <a:pt x="4588" y="7973"/>
                        </a:lnTo>
                        <a:lnTo>
                          <a:pt x="4824" y="7920"/>
                        </a:lnTo>
                        <a:lnTo>
                          <a:pt x="4902" y="7743"/>
                        </a:lnTo>
                        <a:lnTo>
                          <a:pt x="5259" y="7743"/>
                        </a:lnTo>
                        <a:lnTo>
                          <a:pt x="5586" y="7743"/>
                        </a:lnTo>
                        <a:lnTo>
                          <a:pt x="5734" y="7984"/>
                        </a:lnTo>
                        <a:lnTo>
                          <a:pt x="5808" y="8460"/>
                        </a:lnTo>
                        <a:lnTo>
                          <a:pt x="5963" y="8658"/>
                        </a:lnTo>
                        <a:lnTo>
                          <a:pt x="6115" y="8495"/>
                        </a:lnTo>
                        <a:lnTo>
                          <a:pt x="6064" y="8016"/>
                        </a:lnTo>
                        <a:lnTo>
                          <a:pt x="5997" y="7520"/>
                        </a:lnTo>
                        <a:cubicBezTo>
                          <a:pt x="6081" y="7446"/>
                          <a:pt x="6172" y="7381"/>
                          <a:pt x="6267" y="7324"/>
                        </a:cubicBezTo>
                        <a:cubicBezTo>
                          <a:pt x="6425" y="7231"/>
                          <a:pt x="6597" y="7165"/>
                          <a:pt x="6775" y="7128"/>
                        </a:cubicBezTo>
                        <a:lnTo>
                          <a:pt x="6933" y="6868"/>
                        </a:lnTo>
                        <a:lnTo>
                          <a:pt x="6913" y="6374"/>
                        </a:lnTo>
                        <a:lnTo>
                          <a:pt x="7205" y="6301"/>
                        </a:lnTo>
                        <a:lnTo>
                          <a:pt x="7401" y="6026"/>
                        </a:lnTo>
                        <a:lnTo>
                          <a:pt x="7707" y="5995"/>
                        </a:lnTo>
                        <a:lnTo>
                          <a:pt x="8100" y="5596"/>
                        </a:lnTo>
                        <a:lnTo>
                          <a:pt x="8473" y="5301"/>
                        </a:lnTo>
                        <a:cubicBezTo>
                          <a:pt x="8587" y="5251"/>
                          <a:pt x="8719" y="5289"/>
                          <a:pt x="8794" y="5393"/>
                        </a:cubicBezTo>
                        <a:cubicBezTo>
                          <a:pt x="8854" y="5477"/>
                          <a:pt x="8864" y="5594"/>
                          <a:pt x="8936" y="5668"/>
                        </a:cubicBezTo>
                        <a:cubicBezTo>
                          <a:pt x="9045" y="5780"/>
                          <a:pt x="9224" y="5755"/>
                          <a:pt x="9301" y="5616"/>
                        </a:cubicBezTo>
                        <a:lnTo>
                          <a:pt x="9351" y="5376"/>
                        </a:lnTo>
                        <a:lnTo>
                          <a:pt x="9143" y="5250"/>
                        </a:lnTo>
                        <a:lnTo>
                          <a:pt x="8891" y="5114"/>
                        </a:lnTo>
                        <a:lnTo>
                          <a:pt x="8720" y="4567"/>
                        </a:lnTo>
                        <a:lnTo>
                          <a:pt x="8998" y="4409"/>
                        </a:lnTo>
                        <a:lnTo>
                          <a:pt x="9481" y="4472"/>
                        </a:lnTo>
                        <a:lnTo>
                          <a:pt x="9541" y="4723"/>
                        </a:lnTo>
                        <a:lnTo>
                          <a:pt x="9975" y="4450"/>
                        </a:lnTo>
                        <a:lnTo>
                          <a:pt x="9926" y="4230"/>
                        </a:lnTo>
                        <a:lnTo>
                          <a:pt x="10103" y="4146"/>
                        </a:lnTo>
                        <a:lnTo>
                          <a:pt x="10222" y="3958"/>
                        </a:lnTo>
                        <a:lnTo>
                          <a:pt x="10005" y="3854"/>
                        </a:lnTo>
                        <a:lnTo>
                          <a:pt x="9868" y="3560"/>
                        </a:lnTo>
                        <a:lnTo>
                          <a:pt x="9888" y="3152"/>
                        </a:lnTo>
                        <a:lnTo>
                          <a:pt x="9745" y="3108"/>
                        </a:lnTo>
                        <a:lnTo>
                          <a:pt x="9579" y="3381"/>
                        </a:lnTo>
                        <a:lnTo>
                          <a:pt x="9222" y="3535"/>
                        </a:lnTo>
                        <a:lnTo>
                          <a:pt x="9144" y="3305"/>
                        </a:lnTo>
                        <a:lnTo>
                          <a:pt x="9194" y="3075"/>
                        </a:lnTo>
                        <a:lnTo>
                          <a:pt x="8986" y="2949"/>
                        </a:lnTo>
                        <a:lnTo>
                          <a:pt x="8750" y="2771"/>
                        </a:lnTo>
                        <a:lnTo>
                          <a:pt x="8537" y="3003"/>
                        </a:lnTo>
                        <a:lnTo>
                          <a:pt x="8073" y="3244"/>
                        </a:lnTo>
                        <a:lnTo>
                          <a:pt x="8390" y="3570"/>
                        </a:lnTo>
                        <a:lnTo>
                          <a:pt x="8390" y="3884"/>
                        </a:lnTo>
                        <a:lnTo>
                          <a:pt x="8024" y="3894"/>
                        </a:lnTo>
                        <a:lnTo>
                          <a:pt x="7807" y="3811"/>
                        </a:lnTo>
                        <a:lnTo>
                          <a:pt x="7765" y="4223"/>
                        </a:lnTo>
                        <a:lnTo>
                          <a:pt x="7695" y="4453"/>
                        </a:lnTo>
                        <a:lnTo>
                          <a:pt x="7489" y="4538"/>
                        </a:lnTo>
                        <a:lnTo>
                          <a:pt x="7252" y="4538"/>
                        </a:lnTo>
                        <a:lnTo>
                          <a:pt x="7124" y="4275"/>
                        </a:lnTo>
                        <a:lnTo>
                          <a:pt x="7390" y="4000"/>
                        </a:lnTo>
                        <a:lnTo>
                          <a:pt x="7134" y="3928"/>
                        </a:lnTo>
                        <a:lnTo>
                          <a:pt x="7037" y="3658"/>
                        </a:lnTo>
                        <a:lnTo>
                          <a:pt x="6741" y="3741"/>
                        </a:lnTo>
                        <a:lnTo>
                          <a:pt x="6505" y="3648"/>
                        </a:lnTo>
                        <a:lnTo>
                          <a:pt x="6450" y="3257"/>
                        </a:lnTo>
                        <a:lnTo>
                          <a:pt x="6450" y="3099"/>
                        </a:lnTo>
                        <a:lnTo>
                          <a:pt x="7028" y="2730"/>
                        </a:lnTo>
                        <a:lnTo>
                          <a:pt x="7710" y="2530"/>
                        </a:lnTo>
                        <a:lnTo>
                          <a:pt x="7759" y="2331"/>
                        </a:lnTo>
                        <a:lnTo>
                          <a:pt x="7992" y="2239"/>
                        </a:lnTo>
                        <a:lnTo>
                          <a:pt x="8091" y="2060"/>
                        </a:lnTo>
                        <a:lnTo>
                          <a:pt x="7962" y="1883"/>
                        </a:lnTo>
                        <a:lnTo>
                          <a:pt x="7756" y="1294"/>
                        </a:lnTo>
                        <a:close/>
                        <a:moveTo>
                          <a:pt x="18465" y="1899"/>
                        </a:moveTo>
                        <a:lnTo>
                          <a:pt x="18204" y="2274"/>
                        </a:lnTo>
                        <a:lnTo>
                          <a:pt x="17927" y="2495"/>
                        </a:lnTo>
                        <a:lnTo>
                          <a:pt x="17689" y="2786"/>
                        </a:lnTo>
                        <a:lnTo>
                          <a:pt x="17319" y="2755"/>
                        </a:lnTo>
                        <a:cubicBezTo>
                          <a:pt x="17230" y="2896"/>
                          <a:pt x="17229" y="3079"/>
                          <a:pt x="17318" y="3220"/>
                        </a:cubicBezTo>
                        <a:cubicBezTo>
                          <a:pt x="17375" y="3310"/>
                          <a:pt x="17463" y="3373"/>
                          <a:pt x="17563" y="3393"/>
                        </a:cubicBezTo>
                        <a:lnTo>
                          <a:pt x="18009" y="3130"/>
                        </a:lnTo>
                        <a:cubicBezTo>
                          <a:pt x="18083" y="3141"/>
                          <a:pt x="18149" y="3187"/>
                          <a:pt x="18187" y="3256"/>
                        </a:cubicBezTo>
                        <a:cubicBezTo>
                          <a:pt x="18252" y="3372"/>
                          <a:pt x="18228" y="3521"/>
                          <a:pt x="18130" y="3608"/>
                        </a:cubicBezTo>
                        <a:lnTo>
                          <a:pt x="17607" y="3628"/>
                        </a:lnTo>
                        <a:cubicBezTo>
                          <a:pt x="17568" y="3678"/>
                          <a:pt x="17549" y="3743"/>
                          <a:pt x="17557" y="3807"/>
                        </a:cubicBezTo>
                        <a:cubicBezTo>
                          <a:pt x="17570" y="3918"/>
                          <a:pt x="17654" y="4006"/>
                          <a:pt x="17759" y="4019"/>
                        </a:cubicBezTo>
                        <a:cubicBezTo>
                          <a:pt x="17857" y="3975"/>
                          <a:pt x="17957" y="3931"/>
                          <a:pt x="18056" y="3888"/>
                        </a:cubicBezTo>
                        <a:cubicBezTo>
                          <a:pt x="18191" y="3829"/>
                          <a:pt x="18326" y="3770"/>
                          <a:pt x="18462" y="3712"/>
                        </a:cubicBezTo>
                        <a:lnTo>
                          <a:pt x="18528" y="3405"/>
                        </a:lnTo>
                        <a:lnTo>
                          <a:pt x="18727" y="2933"/>
                        </a:lnTo>
                        <a:lnTo>
                          <a:pt x="18895" y="2755"/>
                        </a:lnTo>
                        <a:lnTo>
                          <a:pt x="19038" y="2631"/>
                        </a:lnTo>
                        <a:cubicBezTo>
                          <a:pt x="19021" y="2609"/>
                          <a:pt x="19005" y="2586"/>
                          <a:pt x="18989" y="2564"/>
                        </a:cubicBezTo>
                        <a:cubicBezTo>
                          <a:pt x="18972" y="2542"/>
                          <a:pt x="18956" y="2520"/>
                          <a:pt x="18939" y="2497"/>
                        </a:cubicBezTo>
                        <a:lnTo>
                          <a:pt x="18630" y="2173"/>
                        </a:lnTo>
                        <a:lnTo>
                          <a:pt x="18540" y="1993"/>
                        </a:lnTo>
                        <a:cubicBezTo>
                          <a:pt x="18527" y="1978"/>
                          <a:pt x="18515" y="1962"/>
                          <a:pt x="18503" y="1946"/>
                        </a:cubicBezTo>
                        <a:cubicBezTo>
                          <a:pt x="18491" y="1930"/>
                          <a:pt x="18478" y="1915"/>
                          <a:pt x="18465" y="1899"/>
                        </a:cubicBezTo>
                        <a:close/>
                        <a:moveTo>
                          <a:pt x="14708" y="2137"/>
                        </a:moveTo>
                        <a:lnTo>
                          <a:pt x="14407" y="2191"/>
                        </a:lnTo>
                        <a:lnTo>
                          <a:pt x="14334" y="2438"/>
                        </a:lnTo>
                        <a:lnTo>
                          <a:pt x="14866" y="2756"/>
                        </a:lnTo>
                        <a:lnTo>
                          <a:pt x="15344" y="2878"/>
                        </a:lnTo>
                        <a:lnTo>
                          <a:pt x="15536" y="2544"/>
                        </a:lnTo>
                        <a:lnTo>
                          <a:pt x="15474" y="2138"/>
                        </a:lnTo>
                        <a:lnTo>
                          <a:pt x="15044" y="2186"/>
                        </a:lnTo>
                        <a:lnTo>
                          <a:pt x="14904" y="2299"/>
                        </a:lnTo>
                        <a:lnTo>
                          <a:pt x="14708" y="2137"/>
                        </a:lnTo>
                        <a:close/>
                        <a:moveTo>
                          <a:pt x="19460" y="3248"/>
                        </a:moveTo>
                        <a:lnTo>
                          <a:pt x="19288" y="3441"/>
                        </a:lnTo>
                        <a:lnTo>
                          <a:pt x="19087" y="3942"/>
                        </a:lnTo>
                        <a:lnTo>
                          <a:pt x="18592" y="4100"/>
                        </a:lnTo>
                        <a:lnTo>
                          <a:pt x="18103" y="4382"/>
                        </a:lnTo>
                        <a:lnTo>
                          <a:pt x="17557" y="4300"/>
                        </a:lnTo>
                        <a:lnTo>
                          <a:pt x="17279" y="4419"/>
                        </a:lnTo>
                        <a:lnTo>
                          <a:pt x="16810" y="4724"/>
                        </a:lnTo>
                        <a:lnTo>
                          <a:pt x="16334" y="4886"/>
                        </a:lnTo>
                        <a:lnTo>
                          <a:pt x="16478" y="5148"/>
                        </a:lnTo>
                        <a:cubicBezTo>
                          <a:pt x="16609" y="5194"/>
                          <a:pt x="16696" y="5328"/>
                          <a:pt x="16689" y="5475"/>
                        </a:cubicBezTo>
                        <a:cubicBezTo>
                          <a:pt x="16682" y="5626"/>
                          <a:pt x="16578" y="5753"/>
                          <a:pt x="16438" y="5781"/>
                        </a:cubicBezTo>
                        <a:lnTo>
                          <a:pt x="15854" y="5654"/>
                        </a:lnTo>
                        <a:lnTo>
                          <a:pt x="15452" y="5628"/>
                        </a:lnTo>
                        <a:lnTo>
                          <a:pt x="15406" y="6014"/>
                        </a:lnTo>
                        <a:lnTo>
                          <a:pt x="15782" y="6681"/>
                        </a:lnTo>
                        <a:lnTo>
                          <a:pt x="15754" y="6807"/>
                        </a:lnTo>
                        <a:lnTo>
                          <a:pt x="16279" y="6649"/>
                        </a:lnTo>
                        <a:lnTo>
                          <a:pt x="16664" y="6576"/>
                        </a:lnTo>
                        <a:lnTo>
                          <a:pt x="16703" y="6115"/>
                        </a:lnTo>
                        <a:lnTo>
                          <a:pt x="16969" y="6000"/>
                        </a:lnTo>
                        <a:lnTo>
                          <a:pt x="17049" y="5578"/>
                        </a:lnTo>
                        <a:lnTo>
                          <a:pt x="17374" y="5537"/>
                        </a:lnTo>
                        <a:lnTo>
                          <a:pt x="17670" y="5537"/>
                        </a:lnTo>
                        <a:lnTo>
                          <a:pt x="17847" y="5819"/>
                        </a:lnTo>
                        <a:lnTo>
                          <a:pt x="18181" y="5819"/>
                        </a:lnTo>
                        <a:lnTo>
                          <a:pt x="18267" y="6103"/>
                        </a:lnTo>
                        <a:lnTo>
                          <a:pt x="18569" y="6144"/>
                        </a:lnTo>
                        <a:lnTo>
                          <a:pt x="18658" y="6531"/>
                        </a:lnTo>
                        <a:lnTo>
                          <a:pt x="18386" y="6715"/>
                        </a:lnTo>
                        <a:lnTo>
                          <a:pt x="18814" y="6755"/>
                        </a:lnTo>
                        <a:lnTo>
                          <a:pt x="18920" y="6417"/>
                        </a:lnTo>
                        <a:lnTo>
                          <a:pt x="18919" y="6123"/>
                        </a:lnTo>
                        <a:lnTo>
                          <a:pt x="18608" y="5974"/>
                        </a:lnTo>
                        <a:lnTo>
                          <a:pt x="18529" y="5744"/>
                        </a:lnTo>
                        <a:lnTo>
                          <a:pt x="18735" y="5754"/>
                        </a:lnTo>
                        <a:lnTo>
                          <a:pt x="18962" y="5869"/>
                        </a:lnTo>
                        <a:lnTo>
                          <a:pt x="19155" y="6347"/>
                        </a:lnTo>
                        <a:lnTo>
                          <a:pt x="19300" y="6718"/>
                        </a:lnTo>
                        <a:lnTo>
                          <a:pt x="19497" y="6745"/>
                        </a:lnTo>
                        <a:lnTo>
                          <a:pt x="19576" y="6276"/>
                        </a:lnTo>
                        <a:lnTo>
                          <a:pt x="19844" y="6210"/>
                        </a:lnTo>
                        <a:lnTo>
                          <a:pt x="19952" y="6484"/>
                        </a:lnTo>
                        <a:lnTo>
                          <a:pt x="20049" y="6629"/>
                        </a:lnTo>
                        <a:lnTo>
                          <a:pt x="20318" y="6773"/>
                        </a:lnTo>
                        <a:lnTo>
                          <a:pt x="20605" y="6752"/>
                        </a:lnTo>
                        <a:lnTo>
                          <a:pt x="20891" y="6742"/>
                        </a:lnTo>
                        <a:lnTo>
                          <a:pt x="21046" y="6830"/>
                        </a:lnTo>
                        <a:cubicBezTo>
                          <a:pt x="20876" y="6202"/>
                          <a:pt x="20658" y="5585"/>
                          <a:pt x="20394" y="4986"/>
                        </a:cubicBezTo>
                        <a:cubicBezTo>
                          <a:pt x="20129" y="4387"/>
                          <a:pt x="19818" y="3806"/>
                          <a:pt x="19460" y="3248"/>
                        </a:cubicBezTo>
                        <a:close/>
                        <a:moveTo>
                          <a:pt x="16371" y="3400"/>
                        </a:moveTo>
                        <a:lnTo>
                          <a:pt x="16187" y="3408"/>
                        </a:lnTo>
                        <a:lnTo>
                          <a:pt x="16204" y="3599"/>
                        </a:lnTo>
                        <a:lnTo>
                          <a:pt x="16371" y="3791"/>
                        </a:lnTo>
                        <a:lnTo>
                          <a:pt x="16447" y="4096"/>
                        </a:lnTo>
                        <a:lnTo>
                          <a:pt x="16225" y="4321"/>
                        </a:lnTo>
                        <a:lnTo>
                          <a:pt x="16196" y="4575"/>
                        </a:lnTo>
                        <a:lnTo>
                          <a:pt x="16562" y="4535"/>
                        </a:lnTo>
                        <a:lnTo>
                          <a:pt x="16871" y="4246"/>
                        </a:lnTo>
                        <a:lnTo>
                          <a:pt x="16825" y="3981"/>
                        </a:lnTo>
                        <a:lnTo>
                          <a:pt x="16624" y="3768"/>
                        </a:lnTo>
                        <a:lnTo>
                          <a:pt x="16525" y="3575"/>
                        </a:lnTo>
                        <a:lnTo>
                          <a:pt x="16371" y="3400"/>
                        </a:lnTo>
                        <a:close/>
                        <a:moveTo>
                          <a:pt x="16005" y="3821"/>
                        </a:moveTo>
                        <a:lnTo>
                          <a:pt x="15507" y="3965"/>
                        </a:lnTo>
                        <a:lnTo>
                          <a:pt x="15422" y="4269"/>
                        </a:lnTo>
                        <a:lnTo>
                          <a:pt x="15605" y="4447"/>
                        </a:lnTo>
                        <a:lnTo>
                          <a:pt x="15865" y="4300"/>
                        </a:lnTo>
                        <a:lnTo>
                          <a:pt x="15995" y="4016"/>
                        </a:lnTo>
                        <a:lnTo>
                          <a:pt x="16005" y="3821"/>
                        </a:lnTo>
                        <a:close/>
                        <a:moveTo>
                          <a:pt x="17601" y="6690"/>
                        </a:moveTo>
                        <a:lnTo>
                          <a:pt x="17018" y="6830"/>
                        </a:lnTo>
                        <a:lnTo>
                          <a:pt x="16472" y="7251"/>
                        </a:lnTo>
                        <a:lnTo>
                          <a:pt x="15883" y="7177"/>
                        </a:lnTo>
                        <a:lnTo>
                          <a:pt x="15371" y="7386"/>
                        </a:lnTo>
                        <a:lnTo>
                          <a:pt x="15351" y="7723"/>
                        </a:lnTo>
                        <a:lnTo>
                          <a:pt x="15344" y="8176"/>
                        </a:lnTo>
                        <a:lnTo>
                          <a:pt x="14791" y="8427"/>
                        </a:lnTo>
                        <a:lnTo>
                          <a:pt x="14470" y="8966"/>
                        </a:lnTo>
                        <a:lnTo>
                          <a:pt x="14427" y="9238"/>
                        </a:lnTo>
                        <a:lnTo>
                          <a:pt x="14485" y="9506"/>
                        </a:lnTo>
                        <a:lnTo>
                          <a:pt x="14559" y="10077"/>
                        </a:lnTo>
                        <a:lnTo>
                          <a:pt x="14291" y="10340"/>
                        </a:lnTo>
                        <a:lnTo>
                          <a:pt x="14489" y="10907"/>
                        </a:lnTo>
                        <a:lnTo>
                          <a:pt x="14705" y="11107"/>
                        </a:lnTo>
                        <a:lnTo>
                          <a:pt x="14863" y="11452"/>
                        </a:lnTo>
                        <a:lnTo>
                          <a:pt x="15224" y="11657"/>
                        </a:lnTo>
                        <a:lnTo>
                          <a:pt x="15440" y="12110"/>
                        </a:lnTo>
                        <a:lnTo>
                          <a:pt x="15915" y="12121"/>
                        </a:lnTo>
                        <a:lnTo>
                          <a:pt x="16507" y="12021"/>
                        </a:lnTo>
                        <a:lnTo>
                          <a:pt x="16615" y="11666"/>
                        </a:lnTo>
                        <a:lnTo>
                          <a:pt x="17043" y="11634"/>
                        </a:lnTo>
                        <a:lnTo>
                          <a:pt x="17329" y="11727"/>
                        </a:lnTo>
                        <a:lnTo>
                          <a:pt x="17368" y="12053"/>
                        </a:lnTo>
                        <a:lnTo>
                          <a:pt x="17970" y="11885"/>
                        </a:lnTo>
                        <a:lnTo>
                          <a:pt x="18070" y="12216"/>
                        </a:lnTo>
                        <a:lnTo>
                          <a:pt x="17958" y="12878"/>
                        </a:lnTo>
                        <a:lnTo>
                          <a:pt x="18010" y="13214"/>
                        </a:lnTo>
                        <a:lnTo>
                          <a:pt x="18223" y="13273"/>
                        </a:lnTo>
                        <a:lnTo>
                          <a:pt x="18469" y="13089"/>
                        </a:lnTo>
                        <a:lnTo>
                          <a:pt x="18775" y="13162"/>
                        </a:lnTo>
                        <a:lnTo>
                          <a:pt x="18804" y="13438"/>
                        </a:lnTo>
                        <a:lnTo>
                          <a:pt x="18775" y="13578"/>
                        </a:lnTo>
                        <a:lnTo>
                          <a:pt x="18481" y="13526"/>
                        </a:lnTo>
                        <a:lnTo>
                          <a:pt x="18342" y="13818"/>
                        </a:lnTo>
                        <a:lnTo>
                          <a:pt x="18401" y="14088"/>
                        </a:lnTo>
                        <a:lnTo>
                          <a:pt x="18437" y="14999"/>
                        </a:lnTo>
                        <a:lnTo>
                          <a:pt x="18180" y="15238"/>
                        </a:lnTo>
                        <a:lnTo>
                          <a:pt x="18111" y="15537"/>
                        </a:lnTo>
                        <a:lnTo>
                          <a:pt x="18151" y="15966"/>
                        </a:lnTo>
                        <a:lnTo>
                          <a:pt x="18521" y="16113"/>
                        </a:lnTo>
                        <a:lnTo>
                          <a:pt x="18628" y="16506"/>
                        </a:lnTo>
                        <a:lnTo>
                          <a:pt x="18521" y="17195"/>
                        </a:lnTo>
                        <a:lnTo>
                          <a:pt x="18964" y="17391"/>
                        </a:lnTo>
                        <a:lnTo>
                          <a:pt x="19026" y="18018"/>
                        </a:lnTo>
                        <a:cubicBezTo>
                          <a:pt x="20122" y="16520"/>
                          <a:pt x="20854" y="14820"/>
                          <a:pt x="21224" y="13051"/>
                        </a:cubicBezTo>
                        <a:cubicBezTo>
                          <a:pt x="21593" y="11282"/>
                          <a:pt x="21599" y="9445"/>
                          <a:pt x="21243" y="7674"/>
                        </a:cubicBezTo>
                        <a:lnTo>
                          <a:pt x="20932" y="7722"/>
                        </a:lnTo>
                        <a:lnTo>
                          <a:pt x="20649" y="7533"/>
                        </a:lnTo>
                        <a:lnTo>
                          <a:pt x="20471" y="7795"/>
                        </a:lnTo>
                        <a:lnTo>
                          <a:pt x="20145" y="7878"/>
                        </a:lnTo>
                        <a:lnTo>
                          <a:pt x="19996" y="7617"/>
                        </a:lnTo>
                        <a:lnTo>
                          <a:pt x="19679" y="7685"/>
                        </a:lnTo>
                        <a:lnTo>
                          <a:pt x="19314" y="7377"/>
                        </a:lnTo>
                        <a:lnTo>
                          <a:pt x="19275" y="7900"/>
                        </a:lnTo>
                        <a:cubicBezTo>
                          <a:pt x="19190" y="7958"/>
                          <a:pt x="19090" y="7989"/>
                          <a:pt x="18989" y="7988"/>
                        </a:cubicBezTo>
                        <a:cubicBezTo>
                          <a:pt x="18859" y="7987"/>
                          <a:pt x="18735" y="7936"/>
                          <a:pt x="18639" y="7843"/>
                        </a:cubicBezTo>
                        <a:lnTo>
                          <a:pt x="18584" y="7632"/>
                        </a:lnTo>
                        <a:lnTo>
                          <a:pt x="18170" y="7718"/>
                        </a:lnTo>
                        <a:lnTo>
                          <a:pt x="17933" y="7603"/>
                        </a:lnTo>
                        <a:lnTo>
                          <a:pt x="18021" y="6795"/>
                        </a:lnTo>
                        <a:lnTo>
                          <a:pt x="17601" y="6690"/>
                        </a:lnTo>
                        <a:close/>
                      </a:path>
                    </a:pathLst>
                  </a:custGeom>
                  <a:solidFill>
                    <a:srgbClr val="F2F3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prstDash val="solid"/>
                        <a:miter lim="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7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 anchor="ctr"/>
                  <a:lstStyle/>
                  <a:p>
                    <a:pPr>
                      <a:lnSpc>
                        <a:spcPct val="120000"/>
                      </a:lnSpc>
                    </a:pPr>
                    <a:endParaRPr lang="zh-CN" altLang="en-US" sz="16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endParaRPr>
                  </a:p>
                </p:txBody>
              </p:sp>
            </p:grpSp>
          </p:grpSp>
        </p:grpSp>
      </p:grpSp>
      <p:sp>
        <p:nvSpPr>
          <p:cNvPr id="24" name="文本框 23"/>
          <p:cNvSpPr txBox="1"/>
          <p:nvPr>
            <p:custDataLst>
              <p:tags r:id="rId17"/>
            </p:custDataLst>
          </p:nvPr>
        </p:nvSpPr>
        <p:spPr>
          <a:xfrm>
            <a:off x="8067675" y="4290695"/>
            <a:ext cx="31210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b="1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食盐生产经营产销合作合作形式显现多种方式</a:t>
            </a:r>
            <a:endParaRPr b="1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28" name="文本框 27"/>
          <p:cNvSpPr txBox="1"/>
          <p:nvPr>
            <p:custDataLst>
              <p:tags r:id="rId18"/>
            </p:custDataLst>
          </p:nvPr>
        </p:nvSpPr>
        <p:spPr>
          <a:xfrm>
            <a:off x="8103235" y="2514600"/>
            <a:ext cx="25450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加快科技创新，提升行业技术进步</a:t>
            </a:r>
            <a:endParaRPr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29" name="文本框 28"/>
          <p:cNvSpPr txBox="1"/>
          <p:nvPr>
            <p:custDataLst>
              <p:tags r:id="rId19"/>
            </p:custDataLst>
          </p:nvPr>
        </p:nvSpPr>
        <p:spPr>
          <a:xfrm>
            <a:off x="1272540" y="2573655"/>
            <a:ext cx="24352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推进转型升级，实现产业链多元发展</a:t>
            </a:r>
            <a:endParaRPr lang="zh-CN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20"/>
            </p:custDataLst>
          </p:nvPr>
        </p:nvSpPr>
        <p:spPr>
          <a:xfrm>
            <a:off x="1566545" y="4179570"/>
            <a:ext cx="171196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b="1" dirty="0">
                <a:solidFill>
                  <a:srgbClr val="E6A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推进“三品”工作建设情况</a:t>
            </a:r>
            <a:endParaRPr b="1" dirty="0">
              <a:solidFill>
                <a:srgbClr val="E6AD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394737" y="1367719"/>
            <a:ext cx="2226610" cy="52737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defTabSz="1216025">
              <a:defRPr/>
            </a:pPr>
            <a:endParaRPr lang="zh-CN" altLang="en-US" sz="301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Pentagon 235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 rot="5400000">
            <a:off x="3781829" y="974010"/>
            <a:ext cx="1457388" cy="2244807"/>
          </a:xfrm>
          <a:prstGeom prst="homePlate">
            <a:avLst>
              <a:gd name="adj" fmla="val 8074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id-ID" altLang="en-US" sz="2720" b="1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Rounded Rectangle 235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446019" y="6115393"/>
            <a:ext cx="2109157" cy="46484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r>
              <a:rPr lang="zh-CN" altLang="en-US" sz="2720" b="1">
                <a:solidFill>
                  <a:srgbClr val="FFFFFF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Arial" panose="020B0604020202020204" pitchFamily="34" charset="0"/>
              </a:rPr>
              <a:t>一</a:t>
            </a:r>
            <a:endParaRPr lang="en-US" altLang="zh-CN" sz="2720" b="1" dirty="0">
              <a:solidFill>
                <a:srgbClr val="FFFFFF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2" name="文本框 10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428475" y="1761806"/>
            <a:ext cx="2174153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32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海盐</a:t>
            </a:r>
            <a:endParaRPr lang="zh-CN" altLang="en-US" sz="32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矩形 1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882717" y="1372682"/>
            <a:ext cx="2276236" cy="5268760"/>
          </a:xfrm>
          <a:prstGeom prst="rect">
            <a:avLst/>
          </a:prstGeo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1216025">
              <a:defRPr/>
            </a:pPr>
            <a:endParaRPr lang="zh-CN" altLang="en-US" sz="301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Pentagon 235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 rot="5400000">
            <a:off x="6281389" y="942580"/>
            <a:ext cx="1459041" cy="2292780"/>
          </a:xfrm>
          <a:prstGeom prst="homePlate">
            <a:avLst>
              <a:gd name="adj" fmla="val 8074"/>
            </a:avLst>
          </a:pr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id-ID" altLang="en-US" sz="2720" b="1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Rounded Rectangle 235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043178" y="6090581"/>
            <a:ext cx="1869294" cy="464841"/>
          </a:xfrm>
          <a:prstGeom prst="roundRect">
            <a:avLst>
              <a:gd name="adj" fmla="val 16667"/>
            </a:avLst>
          </a:pr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r>
              <a:rPr lang="zh-CN" altLang="en-US" sz="2720" b="1">
                <a:solidFill>
                  <a:srgbClr val="FFFFFF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Arial" panose="020B0604020202020204" pitchFamily="34" charset="0"/>
              </a:rPr>
              <a:t>二</a:t>
            </a:r>
            <a:endParaRPr lang="en-US" altLang="zh-CN" sz="2720" b="1" dirty="0">
              <a:solidFill>
                <a:srgbClr val="FFFFFF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6" name="文本框 14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974162" y="1761279"/>
            <a:ext cx="2074059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32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井矿盐</a:t>
            </a:r>
            <a:endParaRPr lang="zh-CN" altLang="en-US" sz="32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矩形 1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8334303" y="1359548"/>
            <a:ext cx="2228264" cy="5237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16025">
              <a:defRPr/>
            </a:pPr>
            <a:endParaRPr lang="zh-CN" altLang="en-US" sz="301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Pentagon 2355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 rot="5400000">
            <a:off x="8718087" y="967393"/>
            <a:ext cx="1457388" cy="2244807"/>
          </a:xfrm>
          <a:prstGeom prst="homePlate">
            <a:avLst>
              <a:gd name="adj" fmla="val 8074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id-ID" altLang="en-US" sz="2720" b="1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Rounded Rectangle 2359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8532812" y="6079001"/>
            <a:ext cx="1867639" cy="46484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r>
              <a:rPr lang="zh-CN" altLang="en-US" sz="2720" b="1">
                <a:solidFill>
                  <a:srgbClr val="FFFFFF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Arial" panose="020B0604020202020204" pitchFamily="34" charset="0"/>
              </a:rPr>
              <a:t>三</a:t>
            </a:r>
            <a:endParaRPr lang="en-US" altLang="zh-CN" sz="2720" b="1" dirty="0">
              <a:solidFill>
                <a:srgbClr val="FFFFFF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30" name="文本框 18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388378" y="1772778"/>
            <a:ext cx="2057036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ClrTx/>
              <a:buSzTx/>
              <a:buFontTx/>
            </a:pPr>
            <a:r>
              <a:rPr lang="zh-CN" altLang="en-US" sz="32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湖盐</a:t>
            </a:r>
            <a:endParaRPr lang="zh-CN" altLang="en-US" sz="32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TextBox 13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559322" y="3357738"/>
            <a:ext cx="1912138" cy="2215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</a:pPr>
            <a:r>
              <a:rPr sz="1595" b="1" dirty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立足盐田综合利用、生态保护、水产养殖、风光发电、工业旅游等与海盐生产相结合的业态模式已经初步形成</a:t>
            </a:r>
            <a:endParaRPr sz="1595" b="1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TextBox 13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131609" y="3436724"/>
            <a:ext cx="1893125" cy="1846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</a:pPr>
            <a:r>
              <a:rPr sz="1595" b="1" dirty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立足于产业链延伸，盐碱联产、盐碱钙联产、盐电热联产，以及矿山盐穴资源开发利用等技术不断推进</a:t>
            </a:r>
            <a:endParaRPr sz="1595" b="1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3" name="TextBox 13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8449389" y="3440097"/>
            <a:ext cx="2011314" cy="2215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</a:pPr>
            <a:r>
              <a:rPr sz="1595" b="1" dirty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立足于发展与环境保护同步，逐步形成了原盐、钾盐、元明粉、金属钠、氯酸钠、盐湖生物等资源综合利用格局</a:t>
            </a:r>
            <a:endParaRPr sz="1595" b="1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1843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3" name="平行四边形 2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" name="平行四边形 3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8" name="文本框 17"/>
          <p:cNvSpPr txBox="1"/>
          <p:nvPr/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二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59505" y="476830"/>
            <a:ext cx="55518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lnSpc>
                <a:spcPct val="150000"/>
              </a:lnSpc>
            </a:pPr>
            <a:r>
              <a:rPr lang="zh-CN" altLang="en-US" sz="239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盐业推动高质量发展情况</a:t>
            </a:r>
            <a:endParaRPr lang="zh-CN" altLang="en-US" sz="239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7"/>
            </p:custDataLst>
          </p:nvPr>
        </p:nvSpPr>
        <p:spPr>
          <a:xfrm>
            <a:off x="407670" y="1557020"/>
            <a:ext cx="24123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推进转型升级，实现产业链多元发展</a:t>
            </a:r>
            <a:endParaRPr lang="zh-CN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Box 7"/>
          <p:cNvSpPr txBox="1"/>
          <p:nvPr/>
        </p:nvSpPr>
        <p:spPr>
          <a:xfrm>
            <a:off x="358837" y="691816"/>
            <a:ext cx="34828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1795" b="1" dirty="0">
                <a:solidFill>
                  <a:schemeClr val="bg1"/>
                </a:solidFill>
                <a:latin typeface="汉仪粗黑简"/>
                <a:ea typeface="汉仪粗黑简"/>
              </a:rPr>
              <a:t>一</a:t>
            </a:r>
            <a:endParaRPr lang="zh-CN" altLang="en-US" sz="1795" b="1" dirty="0">
              <a:solidFill>
                <a:schemeClr val="bg1"/>
              </a:solidFill>
              <a:latin typeface="汉仪粗黑简"/>
              <a:ea typeface="汉仪粗黑简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4" name="平行四边形 3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" name="平行四边形 6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2" name="组合 1"/>
          <p:cNvGrpSpPr/>
          <p:nvPr/>
        </p:nvGrpSpPr>
        <p:grpSpPr bwMode="auto">
          <a:xfrm>
            <a:off x="3699248" y="1646556"/>
            <a:ext cx="3539980" cy="1800225"/>
            <a:chOff x="1792131" y="1574589"/>
            <a:chExt cx="2978663" cy="1914546"/>
          </a:xfrm>
        </p:grpSpPr>
        <p:grpSp>
          <p:nvGrpSpPr>
            <p:cNvPr id="42017" name="组合 18"/>
            <p:cNvGrpSpPr/>
            <p:nvPr/>
          </p:nvGrpSpPr>
          <p:grpSpPr bwMode="auto">
            <a:xfrm>
              <a:off x="2103188" y="1574589"/>
              <a:ext cx="2667606" cy="1474588"/>
              <a:chOff x="2194702" y="1703011"/>
              <a:chExt cx="3064921" cy="1694214"/>
            </a:xfrm>
          </p:grpSpPr>
          <p:sp>
            <p:nvSpPr>
              <p:cNvPr id="31" name="等腰三角形 41"/>
              <p:cNvSpPr/>
              <p:nvPr/>
            </p:nvSpPr>
            <p:spPr>
              <a:xfrm rot="5400000" flipH="1">
                <a:off x="3572923" y="1801076"/>
                <a:ext cx="217254" cy="2973454"/>
              </a:xfrm>
              <a:custGeom>
                <a:avLst/>
                <a:gdLst>
                  <a:gd name="connsiteX0" fmla="*/ 0 w 218921"/>
                  <a:gd name="connsiteY0" fmla="*/ 2984088 h 2984088"/>
                  <a:gd name="connsiteX1" fmla="*/ 218921 w 218921"/>
                  <a:gd name="connsiteY1" fmla="*/ 0 h 2984088"/>
                  <a:gd name="connsiteX2" fmla="*/ 218921 w 218921"/>
                  <a:gd name="connsiteY2" fmla="*/ 2984088 h 2984088"/>
                  <a:gd name="connsiteX3" fmla="*/ 0 w 218921"/>
                  <a:gd name="connsiteY3" fmla="*/ 2984088 h 2984088"/>
                  <a:gd name="connsiteX0-1" fmla="*/ 0 w 218921"/>
                  <a:gd name="connsiteY0-2" fmla="*/ 2984088 h 2984088"/>
                  <a:gd name="connsiteX1-3" fmla="*/ 108463 w 218921"/>
                  <a:gd name="connsiteY1-4" fmla="*/ 2339462 h 2984088"/>
                  <a:gd name="connsiteX2-5" fmla="*/ 218921 w 218921"/>
                  <a:gd name="connsiteY2-6" fmla="*/ 0 h 2984088"/>
                  <a:gd name="connsiteX3-7" fmla="*/ 218921 w 218921"/>
                  <a:gd name="connsiteY3-8" fmla="*/ 2984088 h 2984088"/>
                  <a:gd name="connsiteX4" fmla="*/ 0 w 218921"/>
                  <a:gd name="connsiteY4" fmla="*/ 2984088 h 2984088"/>
                  <a:gd name="connsiteX0-9" fmla="*/ 2453 w 221374"/>
                  <a:gd name="connsiteY0-10" fmla="*/ 2984088 h 2984088"/>
                  <a:gd name="connsiteX1-11" fmla="*/ 110916 w 221374"/>
                  <a:gd name="connsiteY1-12" fmla="*/ 2339462 h 2984088"/>
                  <a:gd name="connsiteX2-13" fmla="*/ 221374 w 221374"/>
                  <a:gd name="connsiteY2-14" fmla="*/ 0 h 2984088"/>
                  <a:gd name="connsiteX3-15" fmla="*/ 221374 w 221374"/>
                  <a:gd name="connsiteY3-16" fmla="*/ 2984088 h 2984088"/>
                  <a:gd name="connsiteX4-17" fmla="*/ 2453 w 221374"/>
                  <a:gd name="connsiteY4-18" fmla="*/ 2984088 h 2984088"/>
                  <a:gd name="connsiteX0-19" fmla="*/ 8070 w 226991"/>
                  <a:gd name="connsiteY0-20" fmla="*/ 2984088 h 3049797"/>
                  <a:gd name="connsiteX1-21" fmla="*/ 116533 w 226991"/>
                  <a:gd name="connsiteY1-22" fmla="*/ 2339462 h 3049797"/>
                  <a:gd name="connsiteX2-23" fmla="*/ 226991 w 226991"/>
                  <a:gd name="connsiteY2-24" fmla="*/ 0 h 3049797"/>
                  <a:gd name="connsiteX3-25" fmla="*/ 226991 w 226991"/>
                  <a:gd name="connsiteY3-26" fmla="*/ 2984088 h 3049797"/>
                  <a:gd name="connsiteX4-27" fmla="*/ 8070 w 226991"/>
                  <a:gd name="connsiteY4-28" fmla="*/ 2984088 h 3049797"/>
                  <a:gd name="connsiteX0-29" fmla="*/ 3727 w 222648"/>
                  <a:gd name="connsiteY0-30" fmla="*/ 2984088 h 3055655"/>
                  <a:gd name="connsiteX1-31" fmla="*/ 112190 w 222648"/>
                  <a:gd name="connsiteY1-32" fmla="*/ 2339462 h 3055655"/>
                  <a:gd name="connsiteX2-33" fmla="*/ 222648 w 222648"/>
                  <a:gd name="connsiteY2-34" fmla="*/ 0 h 3055655"/>
                  <a:gd name="connsiteX3-35" fmla="*/ 222648 w 222648"/>
                  <a:gd name="connsiteY3-36" fmla="*/ 2984088 h 3055655"/>
                  <a:gd name="connsiteX4-37" fmla="*/ 3727 w 222648"/>
                  <a:gd name="connsiteY4-38" fmla="*/ 2984088 h 305565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17" y="connsiteY4-18"/>
                  </a:cxn>
                </a:cxnLst>
                <a:rect l="l" t="t" r="r" b="b"/>
                <a:pathLst>
                  <a:path w="222648" h="3055655">
                    <a:moveTo>
                      <a:pt x="3727" y="2984088"/>
                    </a:moveTo>
                    <a:cubicBezTo>
                      <a:pt x="-14683" y="2876650"/>
                      <a:pt x="37271" y="3497108"/>
                      <a:pt x="112190" y="2339462"/>
                    </a:cubicBezTo>
                    <a:cubicBezTo>
                      <a:pt x="187109" y="1181816"/>
                      <a:pt x="185829" y="779821"/>
                      <a:pt x="222648" y="0"/>
                    </a:cubicBezTo>
                    <a:lnTo>
                      <a:pt x="222648" y="2984088"/>
                    </a:lnTo>
                    <a:lnTo>
                      <a:pt x="3727" y="298408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59000">
                    <a:srgbClr val="5B595B"/>
                  </a:gs>
                  <a:gs pos="100000">
                    <a:schemeClr val="bg2">
                      <a:lumMod val="2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  <p:sp>
            <p:nvSpPr>
              <p:cNvPr id="32" name="矩形 31"/>
              <p:cNvSpPr/>
              <p:nvPr/>
            </p:nvSpPr>
            <p:spPr>
              <a:xfrm>
                <a:off x="2357041" y="1703011"/>
                <a:ext cx="2902582" cy="1476166"/>
              </a:xfrm>
              <a:prstGeom prst="rect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</p:grpSp>
        <p:grpSp>
          <p:nvGrpSpPr>
            <p:cNvPr id="42018" name="组合 19"/>
            <p:cNvGrpSpPr/>
            <p:nvPr/>
          </p:nvGrpSpPr>
          <p:grpSpPr bwMode="auto">
            <a:xfrm>
              <a:off x="1792131" y="2120889"/>
              <a:ext cx="453026" cy="1368246"/>
              <a:chOff x="1792131" y="2120889"/>
              <a:chExt cx="453026" cy="1368246"/>
            </a:xfrm>
          </p:grpSpPr>
          <p:cxnSp>
            <p:nvCxnSpPr>
              <p:cNvPr id="33" name="肘形连接符 32"/>
              <p:cNvCxnSpPr/>
              <p:nvPr/>
            </p:nvCxnSpPr>
            <p:spPr>
              <a:xfrm rot="5400000" flipH="1" flipV="1">
                <a:off x="1312558" y="2607929"/>
                <a:ext cx="1360779" cy="401632"/>
              </a:xfrm>
              <a:prstGeom prst="bentConnector3">
                <a:avLst>
                  <a:gd name="adj1" fmla="val 100127"/>
                </a:avLst>
              </a:prstGeom>
              <a:ln cap="rnd">
                <a:solidFill>
                  <a:srgbClr val="0070C0"/>
                </a:solidFill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椭圆 33"/>
              <p:cNvSpPr/>
              <p:nvPr/>
            </p:nvSpPr>
            <p:spPr>
              <a:xfrm>
                <a:off x="2159495" y="2121603"/>
                <a:ext cx="83616" cy="82728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</p:grpSp>
      </p:grpSp>
      <p:grpSp>
        <p:nvGrpSpPr>
          <p:cNvPr id="35" name="组合 34"/>
          <p:cNvGrpSpPr/>
          <p:nvPr/>
        </p:nvGrpSpPr>
        <p:grpSpPr bwMode="auto">
          <a:xfrm>
            <a:off x="2249458" y="3786823"/>
            <a:ext cx="3857650" cy="2011362"/>
            <a:chOff x="3170168" y="3974430"/>
            <a:chExt cx="3137044" cy="2203003"/>
          </a:xfrm>
        </p:grpSpPr>
        <p:grpSp>
          <p:nvGrpSpPr>
            <p:cNvPr id="42011" name="组合 29"/>
            <p:cNvGrpSpPr/>
            <p:nvPr/>
          </p:nvGrpSpPr>
          <p:grpSpPr bwMode="auto">
            <a:xfrm flipV="1">
              <a:off x="3170168" y="3974430"/>
              <a:ext cx="453024" cy="1402630"/>
              <a:chOff x="1792133" y="2120889"/>
              <a:chExt cx="453024" cy="1402630"/>
            </a:xfrm>
          </p:grpSpPr>
          <p:cxnSp>
            <p:nvCxnSpPr>
              <p:cNvPr id="45" name="肘形连接符 44"/>
              <p:cNvCxnSpPr/>
              <p:nvPr/>
            </p:nvCxnSpPr>
            <p:spPr>
              <a:xfrm rot="5400000" flipH="1" flipV="1">
                <a:off x="1312775" y="2641432"/>
                <a:ext cx="1361445" cy="402729"/>
              </a:xfrm>
              <a:prstGeom prst="bentConnector3">
                <a:avLst>
                  <a:gd name="adj1" fmla="val 100127"/>
                </a:avLst>
              </a:prstGeom>
              <a:ln cap="rnd">
                <a:solidFill>
                  <a:srgbClr val="ED5A00"/>
                </a:solidFill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椭圆 45"/>
              <p:cNvSpPr/>
              <p:nvPr/>
            </p:nvSpPr>
            <p:spPr>
              <a:xfrm>
                <a:off x="2161742" y="2120344"/>
                <a:ext cx="83461" cy="8346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</p:grpSp>
        <p:grpSp>
          <p:nvGrpSpPr>
            <p:cNvPr id="42012" name="组合 30"/>
            <p:cNvGrpSpPr/>
            <p:nvPr/>
          </p:nvGrpSpPr>
          <p:grpSpPr bwMode="auto">
            <a:xfrm flipH="1">
              <a:off x="3639606" y="4702845"/>
              <a:ext cx="2667606" cy="1474588"/>
              <a:chOff x="2194702" y="1703011"/>
              <a:chExt cx="3064921" cy="1694214"/>
            </a:xfrm>
          </p:grpSpPr>
          <p:sp>
            <p:nvSpPr>
              <p:cNvPr id="36" name="等腰三角形 41"/>
              <p:cNvSpPr/>
              <p:nvPr/>
            </p:nvSpPr>
            <p:spPr>
              <a:xfrm rot="5400000" flipH="1">
                <a:off x="3573133" y="1803039"/>
                <a:ext cx="215755" cy="2972617"/>
              </a:xfrm>
              <a:custGeom>
                <a:avLst/>
                <a:gdLst>
                  <a:gd name="connsiteX0" fmla="*/ 0 w 218921"/>
                  <a:gd name="connsiteY0" fmla="*/ 2984088 h 2984088"/>
                  <a:gd name="connsiteX1" fmla="*/ 218921 w 218921"/>
                  <a:gd name="connsiteY1" fmla="*/ 0 h 2984088"/>
                  <a:gd name="connsiteX2" fmla="*/ 218921 w 218921"/>
                  <a:gd name="connsiteY2" fmla="*/ 2984088 h 2984088"/>
                  <a:gd name="connsiteX3" fmla="*/ 0 w 218921"/>
                  <a:gd name="connsiteY3" fmla="*/ 2984088 h 2984088"/>
                  <a:gd name="connsiteX0-1" fmla="*/ 0 w 218921"/>
                  <a:gd name="connsiteY0-2" fmla="*/ 2984088 h 2984088"/>
                  <a:gd name="connsiteX1-3" fmla="*/ 108463 w 218921"/>
                  <a:gd name="connsiteY1-4" fmla="*/ 2339462 h 2984088"/>
                  <a:gd name="connsiteX2-5" fmla="*/ 218921 w 218921"/>
                  <a:gd name="connsiteY2-6" fmla="*/ 0 h 2984088"/>
                  <a:gd name="connsiteX3-7" fmla="*/ 218921 w 218921"/>
                  <a:gd name="connsiteY3-8" fmla="*/ 2984088 h 2984088"/>
                  <a:gd name="connsiteX4" fmla="*/ 0 w 218921"/>
                  <a:gd name="connsiteY4" fmla="*/ 2984088 h 2984088"/>
                  <a:gd name="connsiteX0-9" fmla="*/ 2453 w 221374"/>
                  <a:gd name="connsiteY0-10" fmla="*/ 2984088 h 2984088"/>
                  <a:gd name="connsiteX1-11" fmla="*/ 110916 w 221374"/>
                  <a:gd name="connsiteY1-12" fmla="*/ 2339462 h 2984088"/>
                  <a:gd name="connsiteX2-13" fmla="*/ 221374 w 221374"/>
                  <a:gd name="connsiteY2-14" fmla="*/ 0 h 2984088"/>
                  <a:gd name="connsiteX3-15" fmla="*/ 221374 w 221374"/>
                  <a:gd name="connsiteY3-16" fmla="*/ 2984088 h 2984088"/>
                  <a:gd name="connsiteX4-17" fmla="*/ 2453 w 221374"/>
                  <a:gd name="connsiteY4-18" fmla="*/ 2984088 h 2984088"/>
                  <a:gd name="connsiteX0-19" fmla="*/ 8070 w 226991"/>
                  <a:gd name="connsiteY0-20" fmla="*/ 2984088 h 3049797"/>
                  <a:gd name="connsiteX1-21" fmla="*/ 116533 w 226991"/>
                  <a:gd name="connsiteY1-22" fmla="*/ 2339462 h 3049797"/>
                  <a:gd name="connsiteX2-23" fmla="*/ 226991 w 226991"/>
                  <a:gd name="connsiteY2-24" fmla="*/ 0 h 3049797"/>
                  <a:gd name="connsiteX3-25" fmla="*/ 226991 w 226991"/>
                  <a:gd name="connsiteY3-26" fmla="*/ 2984088 h 3049797"/>
                  <a:gd name="connsiteX4-27" fmla="*/ 8070 w 226991"/>
                  <a:gd name="connsiteY4-28" fmla="*/ 2984088 h 3049797"/>
                  <a:gd name="connsiteX0-29" fmla="*/ 3727 w 222648"/>
                  <a:gd name="connsiteY0-30" fmla="*/ 2984088 h 3055655"/>
                  <a:gd name="connsiteX1-31" fmla="*/ 112190 w 222648"/>
                  <a:gd name="connsiteY1-32" fmla="*/ 2339462 h 3055655"/>
                  <a:gd name="connsiteX2-33" fmla="*/ 222648 w 222648"/>
                  <a:gd name="connsiteY2-34" fmla="*/ 0 h 3055655"/>
                  <a:gd name="connsiteX3-35" fmla="*/ 222648 w 222648"/>
                  <a:gd name="connsiteY3-36" fmla="*/ 2984088 h 3055655"/>
                  <a:gd name="connsiteX4-37" fmla="*/ 3727 w 222648"/>
                  <a:gd name="connsiteY4-38" fmla="*/ 2984088 h 305565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17" y="connsiteY4-18"/>
                  </a:cxn>
                </a:cxnLst>
                <a:rect l="l" t="t" r="r" b="b"/>
                <a:pathLst>
                  <a:path w="222648" h="3055655">
                    <a:moveTo>
                      <a:pt x="3727" y="2984088"/>
                    </a:moveTo>
                    <a:cubicBezTo>
                      <a:pt x="-14683" y="2876650"/>
                      <a:pt x="37271" y="3497108"/>
                      <a:pt x="112190" y="2339462"/>
                    </a:cubicBezTo>
                    <a:cubicBezTo>
                      <a:pt x="187109" y="1181816"/>
                      <a:pt x="185829" y="779821"/>
                      <a:pt x="222648" y="0"/>
                    </a:cubicBezTo>
                    <a:lnTo>
                      <a:pt x="222648" y="2984088"/>
                    </a:lnTo>
                    <a:lnTo>
                      <a:pt x="3727" y="298408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59000">
                    <a:srgbClr val="5B595B"/>
                  </a:gs>
                  <a:gs pos="100000">
                    <a:schemeClr val="bg2">
                      <a:lumMod val="2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  <p:sp>
            <p:nvSpPr>
              <p:cNvPr id="37" name="矩形 36"/>
              <p:cNvSpPr/>
              <p:nvPr/>
            </p:nvSpPr>
            <p:spPr>
              <a:xfrm>
                <a:off x="2357565" y="1703152"/>
                <a:ext cx="2902600" cy="1478318"/>
              </a:xfrm>
              <a:prstGeom prst="rect">
                <a:avLst/>
              </a:prstGeom>
              <a:gradFill>
                <a:gsLst>
                  <a:gs pos="0">
                    <a:srgbClr val="FECF40"/>
                  </a:gs>
                  <a:gs pos="100000">
                    <a:srgbClr val="846C21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</p:grpSp>
      </p:grpSp>
      <p:grpSp>
        <p:nvGrpSpPr>
          <p:cNvPr id="42006" name="组合 48"/>
          <p:cNvGrpSpPr/>
          <p:nvPr/>
        </p:nvGrpSpPr>
        <p:grpSpPr bwMode="auto">
          <a:xfrm>
            <a:off x="6962775" y="4439285"/>
            <a:ext cx="3328670" cy="1367155"/>
            <a:chOff x="3785324" y="5168145"/>
            <a:chExt cx="2972237" cy="1693236"/>
          </a:xfrm>
        </p:grpSpPr>
        <p:sp>
          <p:nvSpPr>
            <p:cNvPr id="50" name="等腰三角形 41"/>
            <p:cNvSpPr/>
            <p:nvPr/>
          </p:nvSpPr>
          <p:spPr>
            <a:xfrm rot="5400000" flipH="1">
              <a:off x="5163469" y="5267289"/>
              <a:ext cx="216325" cy="2971859"/>
            </a:xfrm>
            <a:custGeom>
              <a:avLst/>
              <a:gdLst>
                <a:gd name="connsiteX0" fmla="*/ 0 w 218921"/>
                <a:gd name="connsiteY0" fmla="*/ 2984088 h 2984088"/>
                <a:gd name="connsiteX1" fmla="*/ 218921 w 218921"/>
                <a:gd name="connsiteY1" fmla="*/ 0 h 2984088"/>
                <a:gd name="connsiteX2" fmla="*/ 218921 w 218921"/>
                <a:gd name="connsiteY2" fmla="*/ 2984088 h 2984088"/>
                <a:gd name="connsiteX3" fmla="*/ 0 w 218921"/>
                <a:gd name="connsiteY3" fmla="*/ 2984088 h 2984088"/>
                <a:gd name="connsiteX0-1" fmla="*/ 0 w 218921"/>
                <a:gd name="connsiteY0-2" fmla="*/ 2984088 h 2984088"/>
                <a:gd name="connsiteX1-3" fmla="*/ 108463 w 218921"/>
                <a:gd name="connsiteY1-4" fmla="*/ 2339462 h 2984088"/>
                <a:gd name="connsiteX2-5" fmla="*/ 218921 w 218921"/>
                <a:gd name="connsiteY2-6" fmla="*/ 0 h 2984088"/>
                <a:gd name="connsiteX3-7" fmla="*/ 218921 w 218921"/>
                <a:gd name="connsiteY3-8" fmla="*/ 2984088 h 2984088"/>
                <a:gd name="connsiteX4" fmla="*/ 0 w 218921"/>
                <a:gd name="connsiteY4" fmla="*/ 2984088 h 2984088"/>
                <a:gd name="connsiteX0-9" fmla="*/ 2453 w 221374"/>
                <a:gd name="connsiteY0-10" fmla="*/ 2984088 h 2984088"/>
                <a:gd name="connsiteX1-11" fmla="*/ 110916 w 221374"/>
                <a:gd name="connsiteY1-12" fmla="*/ 2339462 h 2984088"/>
                <a:gd name="connsiteX2-13" fmla="*/ 221374 w 221374"/>
                <a:gd name="connsiteY2-14" fmla="*/ 0 h 2984088"/>
                <a:gd name="connsiteX3-15" fmla="*/ 221374 w 221374"/>
                <a:gd name="connsiteY3-16" fmla="*/ 2984088 h 2984088"/>
                <a:gd name="connsiteX4-17" fmla="*/ 2453 w 221374"/>
                <a:gd name="connsiteY4-18" fmla="*/ 2984088 h 2984088"/>
                <a:gd name="connsiteX0-19" fmla="*/ 8070 w 226991"/>
                <a:gd name="connsiteY0-20" fmla="*/ 2984088 h 3049797"/>
                <a:gd name="connsiteX1-21" fmla="*/ 116533 w 226991"/>
                <a:gd name="connsiteY1-22" fmla="*/ 2339462 h 3049797"/>
                <a:gd name="connsiteX2-23" fmla="*/ 226991 w 226991"/>
                <a:gd name="connsiteY2-24" fmla="*/ 0 h 3049797"/>
                <a:gd name="connsiteX3-25" fmla="*/ 226991 w 226991"/>
                <a:gd name="connsiteY3-26" fmla="*/ 2984088 h 3049797"/>
                <a:gd name="connsiteX4-27" fmla="*/ 8070 w 226991"/>
                <a:gd name="connsiteY4-28" fmla="*/ 2984088 h 3049797"/>
                <a:gd name="connsiteX0-29" fmla="*/ 3727 w 222648"/>
                <a:gd name="connsiteY0-30" fmla="*/ 2984088 h 3055655"/>
                <a:gd name="connsiteX1-31" fmla="*/ 112190 w 222648"/>
                <a:gd name="connsiteY1-32" fmla="*/ 2339462 h 3055655"/>
                <a:gd name="connsiteX2-33" fmla="*/ 222648 w 222648"/>
                <a:gd name="connsiteY2-34" fmla="*/ 0 h 3055655"/>
                <a:gd name="connsiteX3-35" fmla="*/ 222648 w 222648"/>
                <a:gd name="connsiteY3-36" fmla="*/ 2984088 h 3055655"/>
                <a:gd name="connsiteX4-37" fmla="*/ 3727 w 222648"/>
                <a:gd name="connsiteY4-38" fmla="*/ 2984088 h 30556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17" y="connsiteY4-18"/>
                </a:cxn>
              </a:cxnLst>
              <a:rect l="l" t="t" r="r" b="b"/>
              <a:pathLst>
                <a:path w="222648" h="3055655">
                  <a:moveTo>
                    <a:pt x="3727" y="2984088"/>
                  </a:moveTo>
                  <a:cubicBezTo>
                    <a:pt x="-14683" y="2876650"/>
                    <a:pt x="37271" y="3497108"/>
                    <a:pt x="112190" y="2339462"/>
                  </a:cubicBezTo>
                  <a:cubicBezTo>
                    <a:pt x="187109" y="1181816"/>
                    <a:pt x="185829" y="779821"/>
                    <a:pt x="222648" y="0"/>
                  </a:cubicBezTo>
                  <a:lnTo>
                    <a:pt x="222648" y="2984088"/>
                  </a:lnTo>
                  <a:lnTo>
                    <a:pt x="3727" y="298408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59000">
                  <a:srgbClr val="5B595B"/>
                </a:gs>
                <a:gs pos="100000">
                  <a:schemeClr val="bg2">
                    <a:lumMod val="2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15"/>
            </a:p>
          </p:txBody>
        </p:sp>
        <p:sp>
          <p:nvSpPr>
            <p:cNvPr id="51" name="矩形 50"/>
            <p:cNvSpPr/>
            <p:nvPr/>
          </p:nvSpPr>
          <p:spPr>
            <a:xfrm>
              <a:off x="3785324" y="5168145"/>
              <a:ext cx="2902035" cy="1476910"/>
            </a:xfrm>
            <a:prstGeom prst="rect">
              <a:avLst/>
            </a:prstGeom>
            <a:gradFill>
              <a:gsLst>
                <a:gs pos="0">
                  <a:srgbClr val="FE4444"/>
                </a:gs>
                <a:gs pos="74000">
                  <a:srgbClr val="832B2B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15"/>
            </a:p>
          </p:txBody>
        </p:sp>
      </p:grpSp>
      <p:grpSp>
        <p:nvGrpSpPr>
          <p:cNvPr id="41999" name="组合 57"/>
          <p:cNvGrpSpPr/>
          <p:nvPr/>
        </p:nvGrpSpPr>
        <p:grpSpPr bwMode="auto">
          <a:xfrm flipV="1">
            <a:off x="6294120" y="3828415"/>
            <a:ext cx="595630" cy="1281430"/>
            <a:chOff x="1792133" y="2120889"/>
            <a:chExt cx="453024" cy="1402630"/>
          </a:xfrm>
        </p:grpSpPr>
        <p:cxnSp>
          <p:nvCxnSpPr>
            <p:cNvPr id="65" name="肘形连接符 64"/>
            <p:cNvCxnSpPr/>
            <p:nvPr/>
          </p:nvCxnSpPr>
          <p:spPr>
            <a:xfrm rot="5400000" flipH="1" flipV="1">
              <a:off x="1313278" y="2642002"/>
              <a:ext cx="1360371" cy="402662"/>
            </a:xfrm>
            <a:prstGeom prst="bentConnector3">
              <a:avLst>
                <a:gd name="adj1" fmla="val 100127"/>
              </a:avLst>
            </a:prstGeom>
            <a:ln cap="rnd">
              <a:solidFill>
                <a:srgbClr val="294A5A"/>
              </a:solidFill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椭圆 65"/>
            <p:cNvSpPr/>
            <p:nvPr/>
          </p:nvSpPr>
          <p:spPr>
            <a:xfrm>
              <a:off x="2161343" y="2121450"/>
              <a:ext cx="83011" cy="8339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15"/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194630" y="3468970"/>
            <a:ext cx="10241578" cy="352987"/>
            <a:chOff x="1055688" y="3515766"/>
            <a:chExt cx="10241577" cy="470649"/>
          </a:xfrm>
          <a:solidFill>
            <a:srgbClr val="294A5A"/>
          </a:solidFill>
        </p:grpSpPr>
        <p:cxnSp>
          <p:nvCxnSpPr>
            <p:cNvPr id="68" name="直接连接符 67"/>
            <p:cNvCxnSpPr/>
            <p:nvPr/>
          </p:nvCxnSpPr>
          <p:spPr>
            <a:xfrm>
              <a:off x="1055688" y="3752850"/>
              <a:ext cx="10241577" cy="0"/>
            </a:xfrm>
            <a:prstGeom prst="line">
              <a:avLst/>
            </a:prstGeom>
            <a:grpFill/>
            <a:ln w="44450" cmpd="sng">
              <a:solidFill>
                <a:srgbClr val="294A5A"/>
              </a:solidFill>
              <a:headEnd type="oval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9" name="组合 68"/>
            <p:cNvGrpSpPr/>
            <p:nvPr/>
          </p:nvGrpSpPr>
          <p:grpSpPr>
            <a:xfrm flipH="1">
              <a:off x="1562801" y="3523518"/>
              <a:ext cx="458664" cy="458664"/>
              <a:chOff x="3277003" y="4878914"/>
              <a:chExt cx="281522" cy="281522"/>
            </a:xfrm>
            <a:grpFill/>
          </p:grpSpPr>
          <p:sp>
            <p:nvSpPr>
              <p:cNvPr id="88" name="椭圆 87"/>
              <p:cNvSpPr/>
              <p:nvPr/>
            </p:nvSpPr>
            <p:spPr>
              <a:xfrm>
                <a:off x="3277003" y="4878914"/>
                <a:ext cx="281522" cy="28152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  <p:sp>
            <p:nvSpPr>
              <p:cNvPr id="89" name="椭圆 88"/>
              <p:cNvSpPr/>
              <p:nvPr/>
            </p:nvSpPr>
            <p:spPr>
              <a:xfrm>
                <a:off x="3311781" y="4913692"/>
                <a:ext cx="211966" cy="21196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</p:grpSp>
        <p:grpSp>
          <p:nvGrpSpPr>
            <p:cNvPr id="70" name="组合 69"/>
            <p:cNvGrpSpPr/>
            <p:nvPr/>
          </p:nvGrpSpPr>
          <p:grpSpPr>
            <a:xfrm flipH="1">
              <a:off x="2959370" y="3515767"/>
              <a:ext cx="458664" cy="458664"/>
              <a:chOff x="3277003" y="4878914"/>
              <a:chExt cx="281522" cy="281522"/>
            </a:xfrm>
            <a:grpFill/>
          </p:grpSpPr>
          <p:sp>
            <p:nvSpPr>
              <p:cNvPr id="86" name="椭圆 85"/>
              <p:cNvSpPr/>
              <p:nvPr/>
            </p:nvSpPr>
            <p:spPr>
              <a:xfrm>
                <a:off x="3277003" y="4878914"/>
                <a:ext cx="281522" cy="28152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  <p:sp>
            <p:nvSpPr>
              <p:cNvPr id="87" name="椭圆 86"/>
              <p:cNvSpPr/>
              <p:nvPr/>
            </p:nvSpPr>
            <p:spPr>
              <a:xfrm>
                <a:off x="3311781" y="4913692"/>
                <a:ext cx="211966" cy="21196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</p:grpSp>
        <p:grpSp>
          <p:nvGrpSpPr>
            <p:cNvPr id="71" name="组合 70"/>
            <p:cNvGrpSpPr/>
            <p:nvPr/>
          </p:nvGrpSpPr>
          <p:grpSpPr>
            <a:xfrm flipH="1">
              <a:off x="4403645" y="3515769"/>
              <a:ext cx="458664" cy="458664"/>
              <a:chOff x="3277003" y="4878914"/>
              <a:chExt cx="281522" cy="281522"/>
            </a:xfrm>
            <a:grpFill/>
          </p:grpSpPr>
          <p:sp>
            <p:nvSpPr>
              <p:cNvPr id="84" name="椭圆 83"/>
              <p:cNvSpPr/>
              <p:nvPr/>
            </p:nvSpPr>
            <p:spPr>
              <a:xfrm>
                <a:off x="3277003" y="4878914"/>
                <a:ext cx="281522" cy="28152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  <p:sp>
            <p:nvSpPr>
              <p:cNvPr id="85" name="椭圆 84"/>
              <p:cNvSpPr/>
              <p:nvPr/>
            </p:nvSpPr>
            <p:spPr>
              <a:xfrm>
                <a:off x="3311781" y="4913692"/>
                <a:ext cx="211966" cy="21196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</p:grpSp>
        <p:grpSp>
          <p:nvGrpSpPr>
            <p:cNvPr id="72" name="组合 71"/>
            <p:cNvGrpSpPr/>
            <p:nvPr/>
          </p:nvGrpSpPr>
          <p:grpSpPr>
            <a:xfrm flipH="1">
              <a:off x="5334969" y="3527751"/>
              <a:ext cx="458664" cy="458664"/>
              <a:chOff x="3277003" y="4878914"/>
              <a:chExt cx="281522" cy="281522"/>
            </a:xfrm>
            <a:grpFill/>
          </p:grpSpPr>
          <p:sp>
            <p:nvSpPr>
              <p:cNvPr id="82" name="椭圆 81"/>
              <p:cNvSpPr/>
              <p:nvPr/>
            </p:nvSpPr>
            <p:spPr>
              <a:xfrm>
                <a:off x="3277003" y="4878914"/>
                <a:ext cx="281522" cy="28152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  <p:sp>
            <p:nvSpPr>
              <p:cNvPr id="83" name="椭圆 82"/>
              <p:cNvSpPr/>
              <p:nvPr/>
            </p:nvSpPr>
            <p:spPr>
              <a:xfrm>
                <a:off x="3311781" y="4913692"/>
                <a:ext cx="211966" cy="21196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</p:grpSp>
        <p:grpSp>
          <p:nvGrpSpPr>
            <p:cNvPr id="73" name="组合 72"/>
            <p:cNvGrpSpPr/>
            <p:nvPr/>
          </p:nvGrpSpPr>
          <p:grpSpPr>
            <a:xfrm flipH="1">
              <a:off x="6960870" y="3515766"/>
              <a:ext cx="458664" cy="458664"/>
              <a:chOff x="3277003" y="4878914"/>
              <a:chExt cx="281522" cy="281522"/>
            </a:xfrm>
            <a:grpFill/>
          </p:grpSpPr>
          <p:sp>
            <p:nvSpPr>
              <p:cNvPr id="80" name="椭圆 79"/>
              <p:cNvSpPr/>
              <p:nvPr/>
            </p:nvSpPr>
            <p:spPr>
              <a:xfrm>
                <a:off x="3277003" y="4878914"/>
                <a:ext cx="281522" cy="28152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  <p:sp>
            <p:nvSpPr>
              <p:cNvPr id="81" name="椭圆 80"/>
              <p:cNvSpPr/>
              <p:nvPr/>
            </p:nvSpPr>
            <p:spPr>
              <a:xfrm>
                <a:off x="3311781" y="4913692"/>
                <a:ext cx="211966" cy="21196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</p:grpSp>
        <p:grpSp>
          <p:nvGrpSpPr>
            <p:cNvPr id="74" name="组合 73"/>
            <p:cNvGrpSpPr/>
            <p:nvPr/>
          </p:nvGrpSpPr>
          <p:grpSpPr>
            <a:xfrm flipH="1">
              <a:off x="8891923" y="3515766"/>
              <a:ext cx="458664" cy="458664"/>
              <a:chOff x="3277003" y="4878914"/>
              <a:chExt cx="281522" cy="281522"/>
            </a:xfrm>
            <a:grpFill/>
          </p:grpSpPr>
          <p:sp>
            <p:nvSpPr>
              <p:cNvPr id="78" name="椭圆 77"/>
              <p:cNvSpPr/>
              <p:nvPr/>
            </p:nvSpPr>
            <p:spPr>
              <a:xfrm>
                <a:off x="3277003" y="4878914"/>
                <a:ext cx="281522" cy="28152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  <p:sp>
            <p:nvSpPr>
              <p:cNvPr id="79" name="椭圆 78"/>
              <p:cNvSpPr/>
              <p:nvPr/>
            </p:nvSpPr>
            <p:spPr>
              <a:xfrm>
                <a:off x="3311781" y="4913692"/>
                <a:ext cx="211966" cy="21196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</p:grpSp>
        <p:grpSp>
          <p:nvGrpSpPr>
            <p:cNvPr id="75" name="组合 74"/>
            <p:cNvGrpSpPr/>
            <p:nvPr/>
          </p:nvGrpSpPr>
          <p:grpSpPr>
            <a:xfrm flipH="1">
              <a:off x="9473337" y="3523518"/>
              <a:ext cx="458664" cy="458664"/>
              <a:chOff x="3277003" y="4878914"/>
              <a:chExt cx="281522" cy="281522"/>
            </a:xfrm>
            <a:grpFill/>
          </p:grpSpPr>
          <p:sp>
            <p:nvSpPr>
              <p:cNvPr id="76" name="椭圆 75"/>
              <p:cNvSpPr/>
              <p:nvPr/>
            </p:nvSpPr>
            <p:spPr>
              <a:xfrm>
                <a:off x="3277003" y="4878914"/>
                <a:ext cx="281522" cy="28152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  <p:sp>
            <p:nvSpPr>
              <p:cNvPr id="77" name="椭圆 76"/>
              <p:cNvSpPr/>
              <p:nvPr/>
            </p:nvSpPr>
            <p:spPr>
              <a:xfrm>
                <a:off x="3311781" y="4913692"/>
                <a:ext cx="211966" cy="21196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</p:grpSp>
      </p:grpSp>
      <p:sp>
        <p:nvSpPr>
          <p:cNvPr id="41994" name="矩形 3"/>
          <p:cNvSpPr>
            <a:spLocks noChangeArrowheads="1"/>
          </p:cNvSpPr>
          <p:nvPr/>
        </p:nvSpPr>
        <p:spPr bwMode="auto">
          <a:xfrm>
            <a:off x="2973456" y="4581526"/>
            <a:ext cx="2811784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中盐金坛盐穴建立了压缩空气储能国家示范项目</a:t>
            </a:r>
            <a:endParaRPr lang="zh-CN" sz="1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996" name="矩形 90"/>
          <p:cNvSpPr>
            <a:spLocks noChangeArrowheads="1"/>
          </p:cNvSpPr>
          <p:nvPr/>
        </p:nvSpPr>
        <p:spPr bwMode="auto">
          <a:xfrm>
            <a:off x="4370557" y="1789748"/>
            <a:ext cx="2743416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苏盐井神公司建成国内首套MVR盐钙联产生产线</a:t>
            </a:r>
            <a:endParaRPr sz="1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175886" y="4580891"/>
            <a:ext cx="2811784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江盐集团建成“5G+全链接智能工厂</a:t>
            </a:r>
            <a:endParaRPr lang="zh-CN" sz="1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263525" y="646430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二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grpSp>
        <p:nvGrpSpPr>
          <p:cNvPr id="9" name="组合 8"/>
          <p:cNvGrpSpPr/>
          <p:nvPr/>
        </p:nvGrpSpPr>
        <p:grpSpPr bwMode="auto">
          <a:xfrm>
            <a:off x="8131548" y="1630046"/>
            <a:ext cx="3539980" cy="1800225"/>
            <a:chOff x="1792131" y="1574589"/>
            <a:chExt cx="2978663" cy="1914546"/>
          </a:xfrm>
        </p:grpSpPr>
        <p:grpSp>
          <p:nvGrpSpPr>
            <p:cNvPr id="10" name="组合 18"/>
            <p:cNvGrpSpPr/>
            <p:nvPr/>
          </p:nvGrpSpPr>
          <p:grpSpPr bwMode="auto">
            <a:xfrm>
              <a:off x="2103188" y="1574589"/>
              <a:ext cx="2667606" cy="1474588"/>
              <a:chOff x="2194702" y="1703011"/>
              <a:chExt cx="3064921" cy="1694214"/>
            </a:xfrm>
          </p:grpSpPr>
          <p:sp>
            <p:nvSpPr>
              <p:cNvPr id="12" name="等腰三角形 41"/>
              <p:cNvSpPr/>
              <p:nvPr/>
            </p:nvSpPr>
            <p:spPr>
              <a:xfrm rot="5400000" flipH="1">
                <a:off x="3572923" y="1801076"/>
                <a:ext cx="217254" cy="2973454"/>
              </a:xfrm>
              <a:custGeom>
                <a:avLst/>
                <a:gdLst>
                  <a:gd name="connsiteX0" fmla="*/ 0 w 218921"/>
                  <a:gd name="connsiteY0" fmla="*/ 2984088 h 2984088"/>
                  <a:gd name="connsiteX1" fmla="*/ 218921 w 218921"/>
                  <a:gd name="connsiteY1" fmla="*/ 0 h 2984088"/>
                  <a:gd name="connsiteX2" fmla="*/ 218921 w 218921"/>
                  <a:gd name="connsiteY2" fmla="*/ 2984088 h 2984088"/>
                  <a:gd name="connsiteX3" fmla="*/ 0 w 218921"/>
                  <a:gd name="connsiteY3" fmla="*/ 2984088 h 2984088"/>
                  <a:gd name="connsiteX0-1" fmla="*/ 0 w 218921"/>
                  <a:gd name="connsiteY0-2" fmla="*/ 2984088 h 2984088"/>
                  <a:gd name="connsiteX1-3" fmla="*/ 108463 w 218921"/>
                  <a:gd name="connsiteY1-4" fmla="*/ 2339462 h 2984088"/>
                  <a:gd name="connsiteX2-5" fmla="*/ 218921 w 218921"/>
                  <a:gd name="connsiteY2-6" fmla="*/ 0 h 2984088"/>
                  <a:gd name="connsiteX3-7" fmla="*/ 218921 w 218921"/>
                  <a:gd name="connsiteY3-8" fmla="*/ 2984088 h 2984088"/>
                  <a:gd name="connsiteX4" fmla="*/ 0 w 218921"/>
                  <a:gd name="connsiteY4" fmla="*/ 2984088 h 2984088"/>
                  <a:gd name="connsiteX0-9" fmla="*/ 2453 w 221374"/>
                  <a:gd name="connsiteY0-10" fmla="*/ 2984088 h 2984088"/>
                  <a:gd name="connsiteX1-11" fmla="*/ 110916 w 221374"/>
                  <a:gd name="connsiteY1-12" fmla="*/ 2339462 h 2984088"/>
                  <a:gd name="connsiteX2-13" fmla="*/ 221374 w 221374"/>
                  <a:gd name="connsiteY2-14" fmla="*/ 0 h 2984088"/>
                  <a:gd name="connsiteX3-15" fmla="*/ 221374 w 221374"/>
                  <a:gd name="connsiteY3-16" fmla="*/ 2984088 h 2984088"/>
                  <a:gd name="connsiteX4-17" fmla="*/ 2453 w 221374"/>
                  <a:gd name="connsiteY4-18" fmla="*/ 2984088 h 2984088"/>
                  <a:gd name="connsiteX0-19" fmla="*/ 8070 w 226991"/>
                  <a:gd name="connsiteY0-20" fmla="*/ 2984088 h 3049797"/>
                  <a:gd name="connsiteX1-21" fmla="*/ 116533 w 226991"/>
                  <a:gd name="connsiteY1-22" fmla="*/ 2339462 h 3049797"/>
                  <a:gd name="connsiteX2-23" fmla="*/ 226991 w 226991"/>
                  <a:gd name="connsiteY2-24" fmla="*/ 0 h 3049797"/>
                  <a:gd name="connsiteX3-25" fmla="*/ 226991 w 226991"/>
                  <a:gd name="connsiteY3-26" fmla="*/ 2984088 h 3049797"/>
                  <a:gd name="connsiteX4-27" fmla="*/ 8070 w 226991"/>
                  <a:gd name="connsiteY4-28" fmla="*/ 2984088 h 3049797"/>
                  <a:gd name="connsiteX0-29" fmla="*/ 3727 w 222648"/>
                  <a:gd name="connsiteY0-30" fmla="*/ 2984088 h 3055655"/>
                  <a:gd name="connsiteX1-31" fmla="*/ 112190 w 222648"/>
                  <a:gd name="connsiteY1-32" fmla="*/ 2339462 h 3055655"/>
                  <a:gd name="connsiteX2-33" fmla="*/ 222648 w 222648"/>
                  <a:gd name="connsiteY2-34" fmla="*/ 0 h 3055655"/>
                  <a:gd name="connsiteX3-35" fmla="*/ 222648 w 222648"/>
                  <a:gd name="connsiteY3-36" fmla="*/ 2984088 h 3055655"/>
                  <a:gd name="connsiteX4-37" fmla="*/ 3727 w 222648"/>
                  <a:gd name="connsiteY4-38" fmla="*/ 2984088 h 305565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17" y="connsiteY4-18"/>
                  </a:cxn>
                </a:cxnLst>
                <a:rect l="l" t="t" r="r" b="b"/>
                <a:pathLst>
                  <a:path w="222648" h="3055655">
                    <a:moveTo>
                      <a:pt x="3727" y="2984088"/>
                    </a:moveTo>
                    <a:cubicBezTo>
                      <a:pt x="-14683" y="2876650"/>
                      <a:pt x="37271" y="3497108"/>
                      <a:pt x="112190" y="2339462"/>
                    </a:cubicBezTo>
                    <a:cubicBezTo>
                      <a:pt x="187109" y="1181816"/>
                      <a:pt x="185829" y="779821"/>
                      <a:pt x="222648" y="0"/>
                    </a:cubicBezTo>
                    <a:lnTo>
                      <a:pt x="222648" y="2984088"/>
                    </a:lnTo>
                    <a:lnTo>
                      <a:pt x="3727" y="298408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59000">
                    <a:srgbClr val="5B595B"/>
                  </a:gs>
                  <a:gs pos="100000">
                    <a:schemeClr val="bg2">
                      <a:lumMod val="2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2357041" y="1703011"/>
                <a:ext cx="2902582" cy="147616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</p:grpSp>
        <p:grpSp>
          <p:nvGrpSpPr>
            <p:cNvPr id="14" name="组合 19"/>
            <p:cNvGrpSpPr/>
            <p:nvPr/>
          </p:nvGrpSpPr>
          <p:grpSpPr bwMode="auto">
            <a:xfrm>
              <a:off x="1792131" y="2120889"/>
              <a:ext cx="453026" cy="1368246"/>
              <a:chOff x="1792131" y="2120889"/>
              <a:chExt cx="453026" cy="1368246"/>
            </a:xfrm>
          </p:grpSpPr>
          <p:cxnSp>
            <p:nvCxnSpPr>
              <p:cNvPr id="15" name="肘形连接符 14"/>
              <p:cNvCxnSpPr/>
              <p:nvPr/>
            </p:nvCxnSpPr>
            <p:spPr>
              <a:xfrm rot="5400000" flipH="1" flipV="1">
                <a:off x="1312558" y="2607929"/>
                <a:ext cx="1360779" cy="401632"/>
              </a:xfrm>
              <a:prstGeom prst="bentConnector3">
                <a:avLst>
                  <a:gd name="adj1" fmla="val 100127"/>
                </a:avLst>
              </a:prstGeom>
              <a:ln cap="rnd">
                <a:solidFill>
                  <a:srgbClr val="00B050"/>
                </a:solidFill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椭圆 15"/>
              <p:cNvSpPr/>
              <p:nvPr/>
            </p:nvSpPr>
            <p:spPr>
              <a:xfrm>
                <a:off x="2159495" y="2121603"/>
                <a:ext cx="83616" cy="82728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</p:grpSp>
      </p:grpSp>
      <p:sp>
        <p:nvSpPr>
          <p:cNvPr id="17" name="矩形 90"/>
          <p:cNvSpPr>
            <a:spLocks noChangeArrowheads="1"/>
          </p:cNvSpPr>
          <p:nvPr/>
        </p:nvSpPr>
        <p:spPr bwMode="auto">
          <a:xfrm>
            <a:off x="8832067" y="1772603"/>
            <a:ext cx="2743416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其他行业企业也在逐步加快科技创新</a:t>
            </a:r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......</a:t>
            </a:r>
            <a:endParaRPr lang="en-US" altLang="zh-CN" sz="1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1559505" y="476830"/>
            <a:ext cx="55518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39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盐业推动高质量发展情况</a:t>
            </a:r>
            <a:endParaRPr lang="zh-CN" altLang="en-US" sz="239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>
            <p:custDataLst>
              <p:tags r:id="rId4"/>
            </p:custDataLst>
          </p:nvPr>
        </p:nvSpPr>
        <p:spPr>
          <a:xfrm>
            <a:off x="640715" y="1510030"/>
            <a:ext cx="25450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加快科技创新，提升行业技术进步</a:t>
            </a:r>
            <a:endParaRPr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MH_Others_1"/>
          <p:cNvSpPr txBox="1"/>
          <p:nvPr>
            <p:custDataLst>
              <p:tags r:id="rId1"/>
            </p:custDataLst>
          </p:nvPr>
        </p:nvSpPr>
        <p:spPr>
          <a:xfrm>
            <a:off x="2278122" y="1489700"/>
            <a:ext cx="1764030" cy="3793114"/>
          </a:xfrm>
          <a:prstGeom prst="rect">
            <a:avLst/>
          </a:prstGeom>
          <a:noFill/>
          <a:ln w="9525">
            <a:noFill/>
          </a:ln>
        </p:spPr>
        <p:txBody>
          <a:bodyPr vert="eaVert" wrap="square" lIns="0" tIns="0" rIns="0" bIns="0" anchor="ctr">
            <a:spAutoFit/>
          </a:bodyPr>
          <a:lstStyle/>
          <a:p>
            <a:pPr algn="ctr">
              <a:buSzTx/>
            </a:pPr>
            <a:r>
              <a:rPr lang="zh-CN" altLang="en-US" sz="11470" b="1" dirty="0">
                <a:solidFill>
                  <a:srgbClr val="80808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目录</a:t>
            </a:r>
            <a:endParaRPr lang="zh-CN" altLang="en-US" sz="11470" b="1" dirty="0">
              <a:solidFill>
                <a:srgbClr val="80808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362" name="MH_Others_2"/>
          <p:cNvSpPr txBox="1"/>
          <p:nvPr>
            <p:custDataLst>
              <p:tags r:id="rId2"/>
            </p:custDataLst>
          </p:nvPr>
        </p:nvSpPr>
        <p:spPr>
          <a:xfrm rot="5400000">
            <a:off x="143535" y="3056971"/>
            <a:ext cx="3299186" cy="67500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US" altLang="zh-CN" sz="4390" b="1">
                <a:solidFill>
                  <a:srgbClr val="7F7F7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lang="en-US" altLang="zh-CN" sz="4390" b="1" dirty="0">
              <a:solidFill>
                <a:srgbClr val="7F7F7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MH_Number_1"/>
          <p:cNvSpPr/>
          <p:nvPr>
            <p:custDataLst>
              <p:tags r:id="rId3"/>
            </p:custDataLst>
          </p:nvPr>
        </p:nvSpPr>
        <p:spPr>
          <a:xfrm>
            <a:off x="4277016" y="2251172"/>
            <a:ext cx="479681" cy="38152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fontAlgn="base">
              <a:buNone/>
            </a:pPr>
            <a:r>
              <a:rPr lang="en-US" altLang="zh-CN" sz="2095" b="1" strike="noStrike" noProof="1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  <a:endParaRPr lang="en-US" altLang="zh-CN" sz="2095" b="1" strike="noStrike" noProof="1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MH_Number_2"/>
          <p:cNvSpPr/>
          <p:nvPr>
            <p:custDataLst>
              <p:tags r:id="rId4"/>
            </p:custDataLst>
          </p:nvPr>
        </p:nvSpPr>
        <p:spPr>
          <a:xfrm>
            <a:off x="4277016" y="4255380"/>
            <a:ext cx="479681" cy="379945"/>
          </a:xfrm>
          <a:prstGeom prst="ellipse">
            <a:avLst/>
          </a:prstGeom>
          <a:solidFill>
            <a:srgbClr val="C00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fontAlgn="base">
              <a:buNone/>
            </a:pPr>
            <a:r>
              <a:rPr lang="en-US" altLang="zh-CN" sz="2095" b="1" strike="noStrike" noProof="1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  <a:endParaRPr lang="en-US" altLang="zh-CN" sz="2095" b="1" strike="noStrike" noProof="1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365" name="MH_Number_3"/>
          <p:cNvSpPr/>
          <p:nvPr/>
        </p:nvSpPr>
        <p:spPr>
          <a:xfrm>
            <a:off x="4277016" y="3213698"/>
            <a:ext cx="479680" cy="378362"/>
          </a:xfrm>
          <a:prstGeom prst="ellipse">
            <a:avLst/>
          </a:prstGeom>
          <a:solidFill>
            <a:srgbClr val="76923C"/>
          </a:solidFill>
          <a:ln w="25400" cap="flat" cmpd="sng">
            <a:solidFill>
              <a:srgbClr val="76923C"/>
            </a:solidFill>
            <a:prstDash val="solid"/>
            <a:bevel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altLang="zh-CN" sz="2095" b="1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Times New Roman" panose="02020603050405020304" pitchFamily="18" charset="0"/>
              </a:rPr>
              <a:t>2</a:t>
            </a:r>
            <a:endParaRPr lang="en-US" altLang="zh-CN" sz="2095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Times New Roman" panose="02020603050405020304" pitchFamily="18" charset="0"/>
            </a:endParaRPr>
          </a:p>
        </p:txBody>
      </p:sp>
      <p:sp>
        <p:nvSpPr>
          <p:cNvPr id="15366" name="MH_Entry_2"/>
          <p:cNvSpPr/>
          <p:nvPr/>
        </p:nvSpPr>
        <p:spPr>
          <a:xfrm>
            <a:off x="5097063" y="2056942"/>
            <a:ext cx="5257483" cy="559435"/>
          </a:xfrm>
          <a:custGeom>
            <a:avLst/>
            <a:gdLst>
              <a:gd name="txL" fmla="*/ 0 w 2520280"/>
              <a:gd name="txT" fmla="*/ 0 h 1872208"/>
              <a:gd name="txR" fmla="*/ 2520280 w 2520280"/>
              <a:gd name="txB" fmla="*/ 1872208 h 1872208"/>
            </a:gdLst>
            <a:ahLst/>
            <a:cxnLst>
              <a:cxn ang="0">
                <a:pos x="0" y="1584176"/>
              </a:cxn>
              <a:cxn ang="0">
                <a:pos x="2520280" y="1584176"/>
              </a:cxn>
              <a:cxn ang="0">
                <a:pos x="2520280" y="1872208"/>
              </a:cxn>
              <a:cxn ang="0">
                <a:pos x="0" y="1872208"/>
              </a:cxn>
              <a:cxn ang="0">
                <a:pos x="0" y="1584176"/>
              </a:cxn>
              <a:cxn ang="0">
                <a:pos x="0" y="0"/>
              </a:cxn>
            </a:cxnLst>
            <a:rect l="txL" t="txT" r="txR" b="tx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solidFill>
            <a:srgbClr val="7F7F7F"/>
          </a:solidFill>
          <a:ln w="3175">
            <a:noFill/>
          </a:ln>
        </p:spPr>
        <p:txBody>
          <a:bodyPr wrap="square" lIns="0" tIns="0" rIns="0" bIns="0" anchor="ctr">
            <a:spAutoFit/>
          </a:bodyPr>
          <a:lstStyle/>
          <a:p>
            <a:pPr>
              <a:lnSpc>
                <a:spcPct val="130000"/>
              </a:lnSpc>
            </a:pPr>
            <a:r>
              <a:rPr sz="28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2023年我国盐业运行情况</a:t>
            </a:r>
            <a:endParaRPr sz="2800" b="1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微软雅黑" panose="020B0503020204020204" pitchFamily="34" charset="-122"/>
            </a:endParaRPr>
          </a:p>
        </p:txBody>
      </p:sp>
      <p:sp>
        <p:nvSpPr>
          <p:cNvPr id="15367" name="MH_Entry_1"/>
          <p:cNvSpPr/>
          <p:nvPr/>
        </p:nvSpPr>
        <p:spPr>
          <a:xfrm>
            <a:off x="5097063" y="3089442"/>
            <a:ext cx="6360906" cy="559435"/>
          </a:xfrm>
          <a:custGeom>
            <a:avLst/>
            <a:gdLst>
              <a:gd name="txL" fmla="*/ 0 w 2520280"/>
              <a:gd name="txT" fmla="*/ 0 h 1872208"/>
              <a:gd name="txR" fmla="*/ 2520280 w 2520280"/>
              <a:gd name="txB" fmla="*/ 1872208 h 1872208"/>
            </a:gdLst>
            <a:ahLst/>
            <a:cxnLst>
              <a:cxn ang="0">
                <a:pos x="0" y="1584176"/>
              </a:cxn>
              <a:cxn ang="0">
                <a:pos x="2520280" y="1584176"/>
              </a:cxn>
              <a:cxn ang="0">
                <a:pos x="2520280" y="1872208"/>
              </a:cxn>
              <a:cxn ang="0">
                <a:pos x="0" y="1872208"/>
              </a:cxn>
              <a:cxn ang="0">
                <a:pos x="0" y="1584176"/>
              </a:cxn>
              <a:cxn ang="0">
                <a:pos x="0" y="0"/>
              </a:cxn>
            </a:cxnLst>
            <a:rect l="txL" t="txT" r="txR" b="tx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solidFill>
            <a:srgbClr val="7F7F7F"/>
          </a:solidFill>
          <a:ln w="3175">
            <a:noFill/>
          </a:ln>
        </p:spPr>
        <p:txBody>
          <a:bodyPr wrap="square" lIns="0" tIns="0" rIns="0" bIns="0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zh-CN" sz="2800" b="1" dirty="0">
                <a:solidFill>
                  <a:srgbClr val="76923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我国盐业推动高质量发展情况</a:t>
            </a:r>
            <a:endParaRPr lang="zh-CN" sz="2800" b="1" dirty="0">
              <a:solidFill>
                <a:srgbClr val="76923C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微软雅黑" panose="020B0503020204020204" pitchFamily="34" charset="-122"/>
            </a:endParaRPr>
          </a:p>
        </p:txBody>
      </p:sp>
      <p:sp>
        <p:nvSpPr>
          <p:cNvPr id="4105" name="MH_Entry_3"/>
          <p:cNvSpPr/>
          <p:nvPr/>
        </p:nvSpPr>
        <p:spPr>
          <a:xfrm>
            <a:off x="5097145" y="4160520"/>
            <a:ext cx="6233160" cy="479425"/>
          </a:xfrm>
          <a:custGeom>
            <a:avLst/>
            <a:gdLst>
              <a:gd name="txL" fmla="*/ 0 w 2520280"/>
              <a:gd name="txT" fmla="*/ 0 h 1872208"/>
              <a:gd name="txR" fmla="*/ 2520280 w 2520280"/>
              <a:gd name="txB" fmla="*/ 1872208 h 1872208"/>
            </a:gdLst>
            <a:ahLst/>
            <a:cxnLst>
              <a:cxn ang="0">
                <a:pos x="0" y="1584176"/>
              </a:cxn>
              <a:cxn ang="0">
                <a:pos x="2520280" y="1584176"/>
              </a:cxn>
              <a:cxn ang="0">
                <a:pos x="2520280" y="1872208"/>
              </a:cxn>
              <a:cxn ang="0">
                <a:pos x="0" y="1872208"/>
              </a:cxn>
              <a:cxn ang="0">
                <a:pos x="0" y="1584176"/>
              </a:cxn>
              <a:cxn ang="0">
                <a:pos x="0" y="0"/>
              </a:cxn>
            </a:cxnLst>
            <a:rect l="txL" t="txT" r="txR" b="tx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w="3175">
            <a:noFill/>
          </a:ln>
        </p:spPr>
        <p:txBody>
          <a:bodyPr wrap="square" lIns="0" tIns="0" rIns="0" bIns="0" anchor="ctr">
            <a:spAutoFit/>
          </a:bodyPr>
          <a:lstStyle/>
          <a:p>
            <a:pPr fontAlgn="base">
              <a:lnSpc>
                <a:spcPct val="130000"/>
              </a:lnSpc>
            </a:pPr>
            <a:r>
              <a:rPr lang="zh-CN" altLang="en-US" sz="2400" b="1" strike="noStrike" noProof="1">
                <a:solidFill>
                  <a:srgbClr val="8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对《政府工作报告》中有关重点任务的思考</a:t>
            </a:r>
            <a:endParaRPr lang="zh-CN" altLang="en-US" sz="2400" b="1" strike="noStrike" noProof="1">
              <a:solidFill>
                <a:srgbClr val="8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18412" y="1367719"/>
            <a:ext cx="2226610" cy="52737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defTabSz="1216025">
              <a:defRPr/>
            </a:pPr>
            <a:endParaRPr lang="zh-CN" altLang="en-US" sz="301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Pentagon 235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 rot="5400000">
            <a:off x="2705504" y="974010"/>
            <a:ext cx="1457388" cy="2244807"/>
          </a:xfrm>
          <a:prstGeom prst="homePlate">
            <a:avLst>
              <a:gd name="adj" fmla="val 8074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id-ID" altLang="en-US" sz="2720" b="1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Rounded Rectangle 235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369694" y="6115393"/>
            <a:ext cx="2109157" cy="46484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r>
              <a:rPr lang="zh-CN" altLang="en-US" sz="2720" b="1">
                <a:solidFill>
                  <a:srgbClr val="FFFFFF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Arial" panose="020B0604020202020204" pitchFamily="34" charset="0"/>
              </a:rPr>
              <a:t>一</a:t>
            </a:r>
            <a:endParaRPr lang="en-US" altLang="zh-CN" sz="2720" b="1" dirty="0">
              <a:solidFill>
                <a:srgbClr val="FFFFFF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2" name="文本框 10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352150" y="1761806"/>
            <a:ext cx="2174153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32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增品种</a:t>
            </a:r>
            <a:endParaRPr lang="zh-CN" altLang="en-US" sz="32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矩形 1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806392" y="1372682"/>
            <a:ext cx="2276236" cy="5268760"/>
          </a:xfrm>
          <a:prstGeom prst="rect">
            <a:avLst/>
          </a:prstGeo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1216025">
              <a:defRPr/>
            </a:pPr>
            <a:endParaRPr lang="zh-CN" altLang="en-US" sz="301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Pentagon 235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 rot="5400000">
            <a:off x="5205064" y="942580"/>
            <a:ext cx="1459041" cy="2292780"/>
          </a:xfrm>
          <a:prstGeom prst="homePlate">
            <a:avLst>
              <a:gd name="adj" fmla="val 8074"/>
            </a:avLst>
          </a:pr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id-ID" altLang="en-US" sz="2720" b="1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Rounded Rectangle 235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966853" y="6090581"/>
            <a:ext cx="1869294" cy="464841"/>
          </a:xfrm>
          <a:prstGeom prst="roundRect">
            <a:avLst>
              <a:gd name="adj" fmla="val 16667"/>
            </a:avLst>
          </a:prstGeom>
          <a:solidFill>
            <a:srgbClr val="4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r>
              <a:rPr lang="zh-CN" altLang="en-US" sz="2720" b="1">
                <a:solidFill>
                  <a:srgbClr val="FFFFFF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Arial" panose="020B0604020202020204" pitchFamily="34" charset="0"/>
              </a:rPr>
              <a:t>二</a:t>
            </a:r>
            <a:endParaRPr lang="en-US" altLang="zh-CN" sz="2720" b="1" dirty="0">
              <a:solidFill>
                <a:srgbClr val="FFFFFF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6" name="文本框 14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897837" y="1761279"/>
            <a:ext cx="2074059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32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提品质</a:t>
            </a:r>
            <a:endParaRPr lang="zh-CN" altLang="en-US" sz="32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矩形 1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257978" y="1359548"/>
            <a:ext cx="2228264" cy="5237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1216025">
              <a:defRPr/>
            </a:pPr>
            <a:endParaRPr lang="zh-CN" altLang="en-US" sz="301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Pentagon 2355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 rot="5400000">
            <a:off x="7641762" y="967393"/>
            <a:ext cx="1457388" cy="2244807"/>
          </a:xfrm>
          <a:prstGeom prst="homePlate">
            <a:avLst>
              <a:gd name="adj" fmla="val 8074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id-ID" altLang="en-US" sz="2720" b="1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Rounded Rectangle 2359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456487" y="6079001"/>
            <a:ext cx="1867639" cy="46484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r>
              <a:rPr lang="zh-CN" altLang="en-US" sz="2720" b="1">
                <a:solidFill>
                  <a:srgbClr val="FFFFFF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Arial" panose="020B0604020202020204" pitchFamily="34" charset="0"/>
              </a:rPr>
              <a:t>三</a:t>
            </a:r>
            <a:endParaRPr lang="en-US" altLang="zh-CN" sz="2720" b="1" dirty="0">
              <a:solidFill>
                <a:srgbClr val="FFFFFF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30" name="文本框 18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312053" y="1772778"/>
            <a:ext cx="2057036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ClrTx/>
              <a:buSzTx/>
              <a:buFontTx/>
            </a:pPr>
            <a:r>
              <a:rPr lang="zh-CN" altLang="en-US" sz="32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创品牌</a:t>
            </a:r>
            <a:endParaRPr lang="zh-CN" altLang="en-US" sz="32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TextBox 13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482997" y="3357738"/>
            <a:ext cx="1912138" cy="1846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</a:pPr>
            <a:r>
              <a:rPr sz="1595" b="1" dirty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要增加中高端消费品的供给，进一步提升消费品的有效供给能力和水平。发展健康的食品</a:t>
            </a:r>
            <a:endParaRPr sz="1595" b="1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TextBox 13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055284" y="3436724"/>
            <a:ext cx="1893125" cy="2215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</a:pPr>
            <a:r>
              <a:rPr sz="1595" b="1" dirty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与国外中高端消费品对标；开展国内外中高端消费品质量品质比对；加强质量的标准化管理；推进质量检验检测和认证</a:t>
            </a:r>
            <a:endParaRPr sz="1595" b="1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3" name="TextBox 13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373064" y="3440097"/>
            <a:ext cx="2011314" cy="2215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</a:pPr>
            <a:r>
              <a:rPr sz="1595" b="1" dirty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提出品牌竞争力，鼓励企业制定品牌发展战略，提高品牌产品的性价比。提出培育知名品牌，推动中华老字号的传承升级</a:t>
            </a:r>
            <a:endParaRPr sz="1595" b="1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1843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3" name="平行四边形 2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" name="平行四边形 3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8" name="文本框 17"/>
          <p:cNvSpPr txBox="1"/>
          <p:nvPr/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二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59505" y="476830"/>
            <a:ext cx="55518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39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盐业推动高质量发展情况</a:t>
            </a:r>
            <a:endParaRPr lang="zh-CN" altLang="en-US" sz="239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7"/>
            </p:custDataLst>
          </p:nvPr>
        </p:nvSpPr>
        <p:spPr>
          <a:xfrm>
            <a:off x="346710" y="1524635"/>
            <a:ext cx="171196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b="1" dirty="0">
                <a:solidFill>
                  <a:srgbClr val="E6A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推进“三品”工作建设情况</a:t>
            </a:r>
            <a:endParaRPr b="1" dirty="0">
              <a:solidFill>
                <a:srgbClr val="E6AD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Box 7"/>
          <p:cNvSpPr txBox="1"/>
          <p:nvPr/>
        </p:nvSpPr>
        <p:spPr>
          <a:xfrm>
            <a:off x="358837" y="691816"/>
            <a:ext cx="34828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1795" b="1" dirty="0">
                <a:solidFill>
                  <a:schemeClr val="bg1"/>
                </a:solidFill>
                <a:latin typeface="汉仪粗黑简"/>
                <a:ea typeface="汉仪粗黑简"/>
              </a:rPr>
              <a:t>一</a:t>
            </a:r>
            <a:endParaRPr lang="zh-CN" altLang="en-US" sz="1795" b="1" dirty="0">
              <a:solidFill>
                <a:schemeClr val="bg1"/>
              </a:solidFill>
              <a:latin typeface="汉仪粗黑简"/>
              <a:ea typeface="汉仪粗黑简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4" name="平行四边形 3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" name="平行四边形 6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8" name="文本框 17"/>
          <p:cNvSpPr txBox="1"/>
          <p:nvPr/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二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grpSp>
        <p:nvGrpSpPr>
          <p:cNvPr id="23" name="组合 22"/>
          <p:cNvGrpSpPr/>
          <p:nvPr>
            <p:custDataLst>
              <p:tags r:id="rId2"/>
            </p:custDataLst>
          </p:nvPr>
        </p:nvGrpSpPr>
        <p:grpSpPr>
          <a:xfrm>
            <a:off x="4072255" y="2335530"/>
            <a:ext cx="3415030" cy="2681605"/>
            <a:chOff x="9309" y="1892"/>
            <a:chExt cx="7613" cy="6046"/>
          </a:xfrm>
        </p:grpSpPr>
        <p:sp>
          <p:nvSpPr>
            <p:cNvPr id="12" name="AutoShape 7"/>
            <p:cNvSpPr/>
            <p:nvPr>
              <p:custDataLst>
                <p:tags r:id="rId3"/>
              </p:custDataLst>
            </p:nvPr>
          </p:nvSpPr>
          <p:spPr bwMode="auto">
            <a:xfrm>
              <a:off x="10154" y="4227"/>
              <a:ext cx="3001" cy="335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763"/>
                  </a:moveTo>
                  <a:cubicBezTo>
                    <a:pt x="2291" y="2763"/>
                    <a:pt x="2291" y="2763"/>
                    <a:pt x="2291" y="2763"/>
                  </a:cubicBezTo>
                  <a:cubicBezTo>
                    <a:pt x="2349" y="13196"/>
                    <a:pt x="11000" y="21599"/>
                    <a:pt x="21599" y="21599"/>
                  </a:cubicBezTo>
                  <a:cubicBezTo>
                    <a:pt x="21599" y="15509"/>
                    <a:pt x="21599" y="15509"/>
                    <a:pt x="21599" y="15509"/>
                  </a:cubicBezTo>
                  <a:cubicBezTo>
                    <a:pt x="21542" y="15509"/>
                    <a:pt x="21542" y="15509"/>
                    <a:pt x="21485" y="15509"/>
                  </a:cubicBezTo>
                  <a:cubicBezTo>
                    <a:pt x="14266" y="15509"/>
                    <a:pt x="8422" y="9813"/>
                    <a:pt x="8307" y="2763"/>
                  </a:cubicBezTo>
                  <a:cubicBezTo>
                    <a:pt x="10427" y="2763"/>
                    <a:pt x="10427" y="2763"/>
                    <a:pt x="10427" y="2763"/>
                  </a:cubicBezTo>
                  <a:cubicBezTo>
                    <a:pt x="5213" y="0"/>
                    <a:pt x="5213" y="0"/>
                    <a:pt x="5213" y="0"/>
                  </a:cubicBezTo>
                  <a:lnTo>
                    <a:pt x="0" y="2763"/>
                  </a:lnTo>
                  <a:close/>
                </a:path>
              </a:pathLst>
            </a:custGeom>
            <a:gradFill>
              <a:gsLst>
                <a:gs pos="0">
                  <a:srgbClr val="FECF40"/>
                </a:gs>
                <a:gs pos="100000">
                  <a:srgbClr val="846C21"/>
                </a:gs>
              </a:gsLst>
              <a:lin ang="2700000" scaled="0"/>
            </a:gradFill>
            <a:ln>
              <a:noFill/>
            </a:ln>
            <a:effectLst/>
          </p:spPr>
          <p:txBody>
            <a:bodyPr lIns="20936" tIns="20936" rIns="20936" bIns="20936"/>
            <a:lstStyle/>
            <a:p>
              <a:pPr defTabSz="418465">
                <a:lnSpc>
                  <a:spcPct val="120000"/>
                </a:lnSpc>
                <a:defRPr/>
              </a:pPr>
              <a:endParaRPr lang="es-ES" sz="9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3" name="AutoShape 8"/>
            <p:cNvSpPr/>
            <p:nvPr>
              <p:custDataLst>
                <p:tags r:id="rId4"/>
              </p:custDataLst>
            </p:nvPr>
          </p:nvSpPr>
          <p:spPr bwMode="auto">
            <a:xfrm>
              <a:off x="12878" y="4841"/>
              <a:ext cx="3059" cy="309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700" y="19403"/>
                  </a:moveTo>
                  <a:cubicBezTo>
                    <a:pt x="12768" y="19403"/>
                    <a:pt x="21037" y="10861"/>
                    <a:pt x="21599" y="122"/>
                  </a:cubicBezTo>
                  <a:cubicBezTo>
                    <a:pt x="18731" y="1769"/>
                    <a:pt x="18731" y="1769"/>
                    <a:pt x="18731" y="1769"/>
                  </a:cubicBezTo>
                  <a:cubicBezTo>
                    <a:pt x="15693" y="0"/>
                    <a:pt x="15693" y="0"/>
                    <a:pt x="15693" y="0"/>
                  </a:cubicBezTo>
                  <a:cubicBezTo>
                    <a:pt x="15074" y="7200"/>
                    <a:pt x="9562" y="12813"/>
                    <a:pt x="2812" y="12813"/>
                  </a:cubicBezTo>
                  <a:cubicBezTo>
                    <a:pt x="2756" y="12813"/>
                    <a:pt x="2756" y="12813"/>
                    <a:pt x="2700" y="12813"/>
                  </a:cubicBezTo>
                  <a:cubicBezTo>
                    <a:pt x="2700" y="10494"/>
                    <a:pt x="2700" y="10494"/>
                    <a:pt x="2700" y="10494"/>
                  </a:cubicBezTo>
                  <a:cubicBezTo>
                    <a:pt x="0" y="16047"/>
                    <a:pt x="0" y="16047"/>
                    <a:pt x="0" y="16047"/>
                  </a:cubicBezTo>
                  <a:cubicBezTo>
                    <a:pt x="2700" y="21600"/>
                    <a:pt x="2700" y="21600"/>
                    <a:pt x="2700" y="21600"/>
                  </a:cubicBezTo>
                  <a:lnTo>
                    <a:pt x="2700" y="19403"/>
                  </a:lnTo>
                  <a:close/>
                </a:path>
              </a:pathLst>
            </a:custGeom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  <a:lin ang="2700000" scaled="0"/>
            </a:gradFill>
            <a:ln>
              <a:noFill/>
            </a:ln>
            <a:effectLst/>
          </p:spPr>
          <p:txBody>
            <a:bodyPr lIns="20936" tIns="20936" rIns="20936" bIns="20936"/>
            <a:lstStyle/>
            <a:p>
              <a:pPr defTabSz="418465">
                <a:lnSpc>
                  <a:spcPct val="120000"/>
                </a:lnSpc>
                <a:defRPr/>
              </a:pPr>
              <a:endParaRPr lang="es-ES" sz="9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9309" y="1892"/>
              <a:ext cx="7613" cy="5334"/>
              <a:chOff x="9309" y="1892"/>
              <a:chExt cx="7613" cy="5334"/>
            </a:xfrm>
          </p:grpSpPr>
          <p:sp>
            <p:nvSpPr>
              <p:cNvPr id="11" name="AutoShape 6"/>
              <p:cNvSpPr/>
              <p:nvPr>
                <p:custDataLst>
                  <p:tags r:id="rId5"/>
                </p:custDataLst>
              </p:nvPr>
            </p:nvSpPr>
            <p:spPr bwMode="auto">
              <a:xfrm>
                <a:off x="10495" y="1892"/>
                <a:ext cx="3066" cy="3307"/>
              </a:xfrm>
              <a:custGeom>
                <a:avLst/>
                <a:gdLst>
                  <a:gd name="T0" fmla="*/ 2147483647 w 21600"/>
                  <a:gd name="T1" fmla="*/ 2147483647 h 21600"/>
                  <a:gd name="T2" fmla="*/ 2147483647 w 21600"/>
                  <a:gd name="T3" fmla="*/ 2147483647 h 21600"/>
                  <a:gd name="T4" fmla="*/ 2147483647 w 21600"/>
                  <a:gd name="T5" fmla="*/ 2147483647 h 21600"/>
                  <a:gd name="T6" fmla="*/ 2147483647 w 21600"/>
                  <a:gd name="T7" fmla="*/ 214748364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907" y="2342"/>
                    </a:moveTo>
                    <a:cubicBezTo>
                      <a:pt x="8471" y="2342"/>
                      <a:pt x="0" y="10971"/>
                      <a:pt x="0" y="21599"/>
                    </a:cubicBezTo>
                    <a:cubicBezTo>
                      <a:pt x="5890" y="21599"/>
                      <a:pt x="5890" y="21599"/>
                      <a:pt x="5890" y="21599"/>
                    </a:cubicBezTo>
                    <a:cubicBezTo>
                      <a:pt x="5947" y="14400"/>
                      <a:pt x="11725" y="8571"/>
                      <a:pt x="18794" y="8571"/>
                    </a:cubicBezTo>
                    <a:cubicBezTo>
                      <a:pt x="18794" y="8571"/>
                      <a:pt x="18850" y="8571"/>
                      <a:pt x="18907" y="8571"/>
                    </a:cubicBezTo>
                    <a:cubicBezTo>
                      <a:pt x="18907" y="10400"/>
                      <a:pt x="18907" y="10400"/>
                      <a:pt x="18907" y="10400"/>
                    </a:cubicBezTo>
                    <a:cubicBezTo>
                      <a:pt x="21600" y="5200"/>
                      <a:pt x="21600" y="5200"/>
                      <a:pt x="21600" y="5200"/>
                    </a:cubicBezTo>
                    <a:cubicBezTo>
                      <a:pt x="18907" y="0"/>
                      <a:pt x="18907" y="0"/>
                      <a:pt x="18907" y="0"/>
                    </a:cubicBezTo>
                    <a:lnTo>
                      <a:pt x="18907" y="2342"/>
                    </a:lnTo>
                    <a:close/>
                  </a:path>
                </a:pathLst>
              </a:cu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ang="2700000" scaled="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lIns="20936" tIns="20936" rIns="20936" bIns="20936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9" name="组合 8"/>
              <p:cNvGrpSpPr/>
              <p:nvPr/>
            </p:nvGrpSpPr>
            <p:grpSpPr>
              <a:xfrm>
                <a:off x="9309" y="2181"/>
                <a:ext cx="7613" cy="5045"/>
                <a:chOff x="9309" y="2181"/>
                <a:chExt cx="7613" cy="5045"/>
              </a:xfrm>
            </p:grpSpPr>
            <p:sp>
              <p:nvSpPr>
                <p:cNvPr id="10" name="AutoShape 5"/>
                <p:cNvSpPr/>
                <p:nvPr>
                  <p:custDataLst>
                    <p:tags r:id="rId6"/>
                  </p:custDataLst>
                </p:nvPr>
              </p:nvSpPr>
              <p:spPr bwMode="auto">
                <a:xfrm>
                  <a:off x="13281" y="2181"/>
                  <a:ext cx="2996" cy="3358"/>
                </a:xfrm>
                <a:custGeom>
                  <a:avLst/>
                  <a:gdLst>
                    <a:gd name="T0" fmla="*/ 2147483647 w 21600"/>
                    <a:gd name="T1" fmla="*/ 2147483647 h 21600"/>
                    <a:gd name="T2" fmla="*/ 2147483647 w 21600"/>
                    <a:gd name="T3" fmla="*/ 2147483647 h 21600"/>
                    <a:gd name="T4" fmla="*/ 2147483647 w 21600"/>
                    <a:gd name="T5" fmla="*/ 2147483647 h 21600"/>
                    <a:gd name="T6" fmla="*/ 2147483647 w 21600"/>
                    <a:gd name="T7" fmla="*/ 2147483647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6131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0685" y="0"/>
                        <a:pt x="19302" y="8437"/>
                        <a:pt x="19359" y="18899"/>
                      </a:cubicBezTo>
                      <a:cubicBezTo>
                        <a:pt x="21600" y="18899"/>
                        <a:pt x="21600" y="18899"/>
                        <a:pt x="21600" y="18899"/>
                      </a:cubicBezTo>
                      <a:cubicBezTo>
                        <a:pt x="16372" y="21599"/>
                        <a:pt x="16372" y="21599"/>
                        <a:pt x="16372" y="21599"/>
                      </a:cubicBezTo>
                      <a:cubicBezTo>
                        <a:pt x="11144" y="18899"/>
                        <a:pt x="11144" y="18899"/>
                        <a:pt x="11144" y="18899"/>
                      </a:cubicBezTo>
                      <a:cubicBezTo>
                        <a:pt x="13327" y="18899"/>
                        <a:pt x="13327" y="18899"/>
                        <a:pt x="13327" y="18899"/>
                      </a:cubicBezTo>
                      <a:cubicBezTo>
                        <a:pt x="13212" y="11812"/>
                        <a:pt x="7353" y="6131"/>
                        <a:pt x="114" y="6131"/>
                      </a:cubicBezTo>
                      <a:cubicBezTo>
                        <a:pt x="57" y="6131"/>
                        <a:pt x="57" y="6131"/>
                        <a:pt x="0" y="613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ang="2700000" scaled="0"/>
                </a:gradFill>
                <a:ln>
                  <a:noFill/>
                </a:ln>
              </p:spPr>
              <p:txBody>
                <a:bodyPr lIns="20936" tIns="20936" rIns="20936" bIns="20936"/>
                <a:lstStyle/>
                <a:p>
                  <a:pPr>
                    <a:lnSpc>
                      <a:spcPct val="120000"/>
                    </a:lnSpc>
                  </a:pPr>
                  <a:endParaRPr lang="zh-CN" altLang="en-US" sz="16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" name="AutoShape 9"/>
                <p:cNvSpPr/>
                <p:nvPr>
                  <p:custDataLst>
                    <p:tags r:id="rId7"/>
                  </p:custDataLst>
                </p:nvPr>
              </p:nvSpPr>
              <p:spPr bwMode="auto">
                <a:xfrm>
                  <a:off x="15632" y="2334"/>
                  <a:ext cx="1290" cy="1635"/>
                </a:xfrm>
                <a:custGeom>
                  <a:avLst/>
                  <a:gdLst>
                    <a:gd name="T0" fmla="*/ 2147483647 w 21600"/>
                    <a:gd name="T1" fmla="*/ 2147483647 h 21600"/>
                    <a:gd name="T2" fmla="*/ 2147483647 w 21600"/>
                    <a:gd name="T3" fmla="*/ 2147483647 h 21600"/>
                    <a:gd name="T4" fmla="*/ 2147483647 w 21600"/>
                    <a:gd name="T5" fmla="*/ 2147483647 h 21600"/>
                    <a:gd name="T6" fmla="*/ 2147483647 w 21600"/>
                    <a:gd name="T7" fmla="*/ 2147483647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600"/>
                    <a:gd name="T13" fmla="*/ 0 h 21600"/>
                    <a:gd name="T14" fmla="*/ 21600 w 21600"/>
                    <a:gd name="T15" fmla="*/ 216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00" y="0"/>
                      </a:moveTo>
                      <a:lnTo>
                        <a:pt x="21599" y="5400"/>
                      </a:lnTo>
                      <a:lnTo>
                        <a:pt x="21599" y="16200"/>
                      </a:lnTo>
                      <a:lnTo>
                        <a:pt x="10799" y="21599"/>
                      </a:lnTo>
                      <a:lnTo>
                        <a:pt x="0" y="16199"/>
                      </a:lnTo>
                      <a:lnTo>
                        <a:pt x="0" y="5400"/>
                      </a:lnTo>
                      <a:lnTo>
                        <a:pt x="1080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ang="2700000" scaled="0"/>
                </a:gradFill>
                <a:ln>
                  <a:noFill/>
                </a:ln>
              </p:spPr>
              <p:txBody>
                <a:bodyPr lIns="0" tIns="0" rIns="0" bIns="0" anchor="ctr"/>
                <a:lstStyle>
                  <a:lvl1pPr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1pPr>
                  <a:lvl2pPr marL="742950" indent="-28575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2pPr>
                  <a:lvl3pPr marL="11430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3pPr>
                  <a:lvl4pPr marL="16002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4pPr>
                  <a:lvl5pPr marL="20574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5pPr>
                  <a:lvl6pPr marL="25146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6pPr>
                  <a:lvl7pPr marL="29718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7pPr>
                  <a:lvl8pPr marL="34290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8pPr>
                  <a:lvl9pPr marL="38862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9pPr>
                </a:lstStyle>
                <a:p>
                  <a:pPr algn="ctr" eaLnBrk="1">
                    <a:lnSpc>
                      <a:spcPct val="120000"/>
                    </a:lnSpc>
                  </a:pPr>
                  <a:r>
                    <a:rPr lang="es-ES" altLang="zh-CN" sz="2000" b="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 </a:t>
                  </a:r>
                  <a:endParaRPr lang="es-ES" altLang="zh-CN" sz="2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5" name="AutoShape 10"/>
                <p:cNvSpPr/>
                <p:nvPr>
                  <p:custDataLst>
                    <p:tags r:id="rId8"/>
                  </p:custDataLst>
                </p:nvPr>
              </p:nvSpPr>
              <p:spPr bwMode="auto">
                <a:xfrm>
                  <a:off x="15919" y="2731"/>
                  <a:ext cx="641" cy="664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599" y="0"/>
                      </a:lnTo>
                      <a:lnTo>
                        <a:pt x="21599" y="21599"/>
                      </a:lnTo>
                      <a:lnTo>
                        <a:pt x="0" y="21599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>
                  <a:lvl1pPr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1pPr>
                  <a:lvl2pPr marL="742950" indent="-28575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2pPr>
                  <a:lvl3pPr marL="11430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3pPr>
                  <a:lvl4pPr marL="16002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4pPr>
                  <a:lvl5pPr marL="20574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5pPr>
                  <a:lvl6pPr marL="25146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6pPr>
                  <a:lvl7pPr marL="29718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7pPr>
                  <a:lvl8pPr marL="34290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8pPr>
                  <a:lvl9pPr marL="38862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9pPr>
                </a:lstStyle>
                <a:p>
                  <a:pPr algn="ctr" eaLnBrk="1">
                    <a:lnSpc>
                      <a:spcPct val="120000"/>
                    </a:lnSpc>
                  </a:pPr>
                  <a:r>
                    <a:rPr lang="es-ES" altLang="zh-CN" sz="1600" b="0" dirty="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02</a:t>
                  </a:r>
                  <a:endParaRPr lang="es-ES" altLang="zh-CN" sz="16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6" name="AutoShape 11"/>
                <p:cNvSpPr/>
                <p:nvPr>
                  <p:custDataLst>
                    <p:tags r:id="rId9"/>
                  </p:custDataLst>
                </p:nvPr>
              </p:nvSpPr>
              <p:spPr bwMode="auto">
                <a:xfrm>
                  <a:off x="9309" y="2334"/>
                  <a:ext cx="1290" cy="1635"/>
                </a:xfrm>
                <a:custGeom>
                  <a:avLst/>
                  <a:gdLst>
                    <a:gd name="T0" fmla="*/ 2147483647 w 21600"/>
                    <a:gd name="T1" fmla="*/ 2147483647 h 21600"/>
                    <a:gd name="T2" fmla="*/ 2147483647 w 21600"/>
                    <a:gd name="T3" fmla="*/ 2147483647 h 21600"/>
                    <a:gd name="T4" fmla="*/ 2147483647 w 21600"/>
                    <a:gd name="T5" fmla="*/ 2147483647 h 21600"/>
                    <a:gd name="T6" fmla="*/ 2147483647 w 21600"/>
                    <a:gd name="T7" fmla="*/ 2147483647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600"/>
                    <a:gd name="T13" fmla="*/ 0 h 21600"/>
                    <a:gd name="T14" fmla="*/ 21600 w 21600"/>
                    <a:gd name="T15" fmla="*/ 216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00" y="0"/>
                      </a:moveTo>
                      <a:lnTo>
                        <a:pt x="21599" y="5400"/>
                      </a:lnTo>
                      <a:lnTo>
                        <a:pt x="21599" y="16200"/>
                      </a:lnTo>
                      <a:lnTo>
                        <a:pt x="10799" y="21599"/>
                      </a:lnTo>
                      <a:lnTo>
                        <a:pt x="0" y="16199"/>
                      </a:lnTo>
                      <a:lnTo>
                        <a:pt x="0" y="5400"/>
                      </a:lnTo>
                      <a:lnTo>
                        <a:pt x="1080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ang="2700000" scaled="0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1pPr>
                  <a:lvl2pPr marL="742950" indent="-28575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2pPr>
                  <a:lvl3pPr marL="11430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3pPr>
                  <a:lvl4pPr marL="16002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4pPr>
                  <a:lvl5pPr marL="20574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5pPr>
                  <a:lvl6pPr marL="25146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6pPr>
                  <a:lvl7pPr marL="29718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7pPr>
                  <a:lvl8pPr marL="34290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8pPr>
                  <a:lvl9pPr marL="38862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9pPr>
                </a:lstStyle>
                <a:p>
                  <a:pPr algn="ctr" eaLnBrk="1">
                    <a:lnSpc>
                      <a:spcPct val="120000"/>
                    </a:lnSpc>
                  </a:pPr>
                  <a:r>
                    <a:rPr lang="es-ES" altLang="zh-CN" sz="2000" b="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 </a:t>
                  </a:r>
                  <a:endParaRPr lang="es-ES" altLang="zh-CN" sz="2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7" name="AutoShape 12"/>
                <p:cNvSpPr/>
                <p:nvPr>
                  <p:custDataLst>
                    <p:tags r:id="rId10"/>
                  </p:custDataLst>
                </p:nvPr>
              </p:nvSpPr>
              <p:spPr bwMode="auto">
                <a:xfrm>
                  <a:off x="9613" y="2730"/>
                  <a:ext cx="602" cy="664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599"/>
                      </a:lnTo>
                      <a:lnTo>
                        <a:pt x="0" y="21599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>
                  <a:lvl1pPr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1pPr>
                  <a:lvl2pPr marL="742950" indent="-28575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2pPr>
                  <a:lvl3pPr marL="11430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3pPr>
                  <a:lvl4pPr marL="16002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4pPr>
                  <a:lvl5pPr marL="20574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5pPr>
                  <a:lvl6pPr marL="25146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6pPr>
                  <a:lvl7pPr marL="29718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7pPr>
                  <a:lvl8pPr marL="34290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8pPr>
                  <a:lvl9pPr marL="38862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9pPr>
                </a:lstStyle>
                <a:p>
                  <a:pPr algn="ctr" eaLnBrk="1">
                    <a:lnSpc>
                      <a:spcPct val="120000"/>
                    </a:lnSpc>
                  </a:pPr>
                  <a:r>
                    <a:rPr lang="es-ES" altLang="zh-CN" sz="1600" b="0" dirty="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01</a:t>
                  </a:r>
                  <a:endParaRPr lang="es-ES" altLang="zh-CN" sz="16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8" name="AutoShape 13"/>
                <p:cNvSpPr/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15632" y="5590"/>
                  <a:ext cx="1290" cy="1636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0800" y="0"/>
                      </a:moveTo>
                      <a:lnTo>
                        <a:pt x="21599" y="5400"/>
                      </a:lnTo>
                      <a:lnTo>
                        <a:pt x="21599" y="16200"/>
                      </a:lnTo>
                      <a:lnTo>
                        <a:pt x="10799" y="21599"/>
                      </a:lnTo>
                      <a:lnTo>
                        <a:pt x="0" y="16199"/>
                      </a:lnTo>
                      <a:lnTo>
                        <a:pt x="0" y="540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9EE256"/>
                    </a:gs>
                    <a:gs pos="100000">
                      <a:srgbClr val="52762D"/>
                    </a:gs>
                  </a:gsLst>
                  <a:lin ang="2700000" scaled="0"/>
                </a:gradFill>
                <a:ln>
                  <a:noFill/>
                </a:ln>
                <a:effectLst/>
              </p:spPr>
              <p:txBody>
                <a:bodyPr lIns="0" tIns="0" rIns="0" bIns="0" anchor="ctr"/>
                <a:lstStyle/>
                <a:p>
                  <a:pPr algn="ctr">
                    <a:lnSpc>
                      <a:spcPct val="120000"/>
                    </a:lnSpc>
                    <a:defRPr/>
                  </a:pPr>
                  <a:endParaRPr lang="es-ES" sz="2000">
                    <a:latin typeface="Arial" panose="020B0604020202020204" pitchFamily="34" charset="0"/>
                    <a:ea typeface="微软雅黑" panose="020B0503020204020204" pitchFamily="34" charset="-122"/>
                    <a:cs typeface="Helvetica Light" charset="0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" name="AutoShape 14"/>
                <p:cNvSpPr/>
                <p:nvPr>
                  <p:custDataLst>
                    <p:tags r:id="rId12"/>
                  </p:custDataLst>
                </p:nvPr>
              </p:nvSpPr>
              <p:spPr bwMode="auto">
                <a:xfrm>
                  <a:off x="15770" y="5987"/>
                  <a:ext cx="977" cy="664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599"/>
                      </a:lnTo>
                      <a:lnTo>
                        <a:pt x="0" y="21599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>
                  <a:lvl1pPr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1pPr>
                  <a:lvl2pPr marL="742950" indent="-28575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2pPr>
                  <a:lvl3pPr marL="11430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3pPr>
                  <a:lvl4pPr marL="16002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4pPr>
                  <a:lvl5pPr marL="20574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5pPr>
                  <a:lvl6pPr marL="25146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6pPr>
                  <a:lvl7pPr marL="29718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7pPr>
                  <a:lvl8pPr marL="34290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8pPr>
                  <a:lvl9pPr marL="38862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9pPr>
                </a:lstStyle>
                <a:p>
                  <a:pPr algn="ctr" eaLnBrk="1">
                    <a:lnSpc>
                      <a:spcPct val="120000"/>
                    </a:lnSpc>
                  </a:pPr>
                  <a:r>
                    <a:rPr lang="es-ES" altLang="zh-CN" sz="1600" b="0" dirty="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04</a:t>
                  </a:r>
                  <a:endParaRPr lang="es-ES" altLang="zh-CN" sz="16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0" name="AutoShape 15"/>
                <p:cNvSpPr/>
                <p:nvPr>
                  <p:custDataLst>
                    <p:tags r:id="rId13"/>
                  </p:custDataLst>
                </p:nvPr>
              </p:nvSpPr>
              <p:spPr bwMode="auto">
                <a:xfrm>
                  <a:off x="9309" y="5590"/>
                  <a:ext cx="1290" cy="1636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0800" y="0"/>
                      </a:moveTo>
                      <a:lnTo>
                        <a:pt x="21599" y="5400"/>
                      </a:lnTo>
                      <a:lnTo>
                        <a:pt x="21599" y="16200"/>
                      </a:lnTo>
                      <a:lnTo>
                        <a:pt x="10799" y="21599"/>
                      </a:lnTo>
                      <a:lnTo>
                        <a:pt x="0" y="16199"/>
                      </a:lnTo>
                      <a:lnTo>
                        <a:pt x="0" y="540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ECF40"/>
                    </a:gs>
                    <a:gs pos="100000">
                      <a:srgbClr val="846C21"/>
                    </a:gs>
                  </a:gsLst>
                  <a:lin ang="2700000" scaled="0"/>
                </a:gradFill>
                <a:ln>
                  <a:noFill/>
                </a:ln>
                <a:effectLst/>
              </p:spPr>
              <p:txBody>
                <a:bodyPr lIns="0" tIns="0" rIns="0" bIns="0" anchor="ctr"/>
                <a:lstStyle>
                  <a:lvl1pPr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1pPr>
                  <a:lvl2pPr marL="742950" indent="-28575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2pPr>
                  <a:lvl3pPr marL="11430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3pPr>
                  <a:lvl4pPr marL="16002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4pPr>
                  <a:lvl5pPr marL="2057400" indent="-2286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5pPr>
                  <a:lvl6pPr marL="25146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6pPr>
                  <a:lvl7pPr marL="29718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7pPr>
                  <a:lvl8pPr marL="34290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8pPr>
                  <a:lvl9pPr marL="3886200" indent="-228600" algn="ctr" defTabSz="8255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9pPr>
                </a:lstStyle>
                <a:p>
                  <a:pPr algn="ctr" eaLnBrk="1">
                    <a:lnSpc>
                      <a:spcPct val="120000"/>
                    </a:lnSpc>
                  </a:pPr>
                  <a:r>
                    <a:rPr lang="es-ES" altLang="zh-CN" sz="2000" b="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 </a:t>
                  </a:r>
                  <a:endParaRPr lang="es-ES" altLang="zh-CN" sz="200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1" name="AutoShape 16"/>
                <p:cNvSpPr/>
                <p:nvPr>
                  <p:custDataLst>
                    <p:tags r:id="rId14"/>
                  </p:custDataLst>
                </p:nvPr>
              </p:nvSpPr>
              <p:spPr bwMode="auto">
                <a:xfrm>
                  <a:off x="9613" y="5986"/>
                  <a:ext cx="602" cy="664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599"/>
                      </a:lnTo>
                      <a:lnTo>
                        <a:pt x="0" y="21599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>
                  <a:lvl1pPr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1pPr>
                  <a:lvl2pPr marL="742950" indent="-28575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2pPr>
                  <a:lvl3pPr marL="11430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3pPr>
                  <a:lvl4pPr marL="16002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4pPr>
                  <a:lvl5pPr marL="2057400" indent="-228600" defTabSz="457200" eaLnBrk="0"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5pPr>
                  <a:lvl6pPr marL="25146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6pPr>
                  <a:lvl7pPr marL="29718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7pPr>
                  <a:lvl8pPr marL="34290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8pPr>
                  <a:lvl9pPr marL="3886200" indent="-228600" algn="ctr" defTabSz="457200" eaLnBrk="0" fontAlgn="base" hangingPunct="0">
                    <a:lnSpc>
                      <a:spcPct val="130000"/>
                    </a:lnSpc>
                    <a:spcBef>
                      <a:spcPct val="0"/>
                    </a:spcBef>
                    <a:spcAft>
                      <a:spcPct val="0"/>
                    </a:spcAft>
                    <a:defRPr sz="2500" b="1">
                      <a:solidFill>
                        <a:srgbClr val="FFFFFF"/>
                      </a:solidFill>
                      <a:latin typeface="Lato" charset="0"/>
                      <a:ea typeface="MS PGothic" panose="020B0600070205080204" pitchFamily="34" charset="-128"/>
                      <a:sym typeface="Lato" charset="0"/>
                    </a:defRPr>
                  </a:lvl9pPr>
                </a:lstStyle>
                <a:p>
                  <a:pPr algn="ctr" eaLnBrk="1">
                    <a:lnSpc>
                      <a:spcPct val="120000"/>
                    </a:lnSpc>
                  </a:pPr>
                  <a:r>
                    <a:rPr lang="es-ES" altLang="zh-CN" sz="1600" b="0" dirty="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rPr>
                    <a:t>03</a:t>
                  </a:r>
                  <a:endParaRPr lang="es-ES" altLang="zh-CN" sz="16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grpSp>
              <p:nvGrpSpPr>
                <p:cNvPr id="25" name="Group 21"/>
                <p:cNvGrpSpPr/>
                <p:nvPr/>
              </p:nvGrpSpPr>
              <p:grpSpPr bwMode="auto">
                <a:xfrm>
                  <a:off x="12064" y="3611"/>
                  <a:ext cx="2195" cy="2404"/>
                  <a:chOff x="0" y="0"/>
                  <a:chExt cx="2694538" cy="2689032"/>
                </a:xfrm>
              </p:grpSpPr>
              <p:sp>
                <p:nvSpPr>
                  <p:cNvPr id="26" name="AutoShape 22"/>
                  <p:cNvSpPr/>
                  <p:nvPr>
                    <p:custDataLst>
                      <p:tags r:id="rId15"/>
                    </p:custDataLst>
                  </p:nvPr>
                </p:nvSpPr>
                <p:spPr bwMode="auto">
                  <a:xfrm>
                    <a:off x="0" y="0"/>
                    <a:ext cx="2689777" cy="2689032"/>
                  </a:xfrm>
                  <a:custGeom>
                    <a:avLst/>
                    <a:gdLst>
                      <a:gd name="T0" fmla="*/ 1344820 w 19679"/>
                      <a:gd name="T1" fmla="*/ 1475763 h 19679"/>
                      <a:gd name="T2" fmla="*/ 1344820 w 19679"/>
                      <a:gd name="T3" fmla="*/ 1475763 h 19679"/>
                      <a:gd name="T4" fmla="*/ 1344820 w 19679"/>
                      <a:gd name="T5" fmla="*/ 1475763 h 19679"/>
                      <a:gd name="T6" fmla="*/ 1344820 w 19679"/>
                      <a:gd name="T7" fmla="*/ 1475763 h 1967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9679" h="19679">
                        <a:moveTo>
                          <a:pt x="16796" y="2881"/>
                        </a:moveTo>
                        <a:cubicBezTo>
                          <a:pt x="20638" y="6724"/>
                          <a:pt x="20638" y="12953"/>
                          <a:pt x="16796" y="16796"/>
                        </a:cubicBezTo>
                        <a:cubicBezTo>
                          <a:pt x="12953" y="20638"/>
                          <a:pt x="6724" y="20638"/>
                          <a:pt x="2881" y="16796"/>
                        </a:cubicBezTo>
                        <a:cubicBezTo>
                          <a:pt x="-961" y="12953"/>
                          <a:pt x="-961" y="6724"/>
                          <a:pt x="2881" y="2881"/>
                        </a:cubicBezTo>
                        <a:cubicBezTo>
                          <a:pt x="6724" y="-961"/>
                          <a:pt x="12953" y="-961"/>
                          <a:pt x="16796" y="288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prstDash val="solid"/>
                        <a:miter lim="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7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 anchor="ctr"/>
                  <a:lstStyle/>
                  <a:p>
                    <a:pPr>
                      <a:lnSpc>
                        <a:spcPct val="120000"/>
                      </a:lnSpc>
                    </a:pPr>
                    <a:endParaRPr lang="zh-CN" altLang="en-US" sz="16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27" name="AutoShape 23"/>
                  <p:cNvSpPr/>
                  <p:nvPr>
                    <p:custDataLst>
                      <p:tags r:id="rId16"/>
                    </p:custDataLst>
                  </p:nvPr>
                </p:nvSpPr>
                <p:spPr bwMode="auto">
                  <a:xfrm>
                    <a:off x="238033" y="231758"/>
                    <a:ext cx="2456505" cy="2320758"/>
                  </a:xfrm>
                  <a:custGeom>
                    <a:avLst/>
                    <a:gdLst>
                      <a:gd name="T0" fmla="*/ 1228253 w 21506"/>
                      <a:gd name="T1" fmla="*/ 1160379 h 21600"/>
                      <a:gd name="T2" fmla="*/ 1228253 w 21506"/>
                      <a:gd name="T3" fmla="*/ 1160379 h 21600"/>
                      <a:gd name="T4" fmla="*/ 1228253 w 21506"/>
                      <a:gd name="T5" fmla="*/ 1160379 h 21600"/>
                      <a:gd name="T6" fmla="*/ 1228253 w 21506"/>
                      <a:gd name="T7" fmla="*/ 1160379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1506" h="21600">
                        <a:moveTo>
                          <a:pt x="15358" y="0"/>
                        </a:moveTo>
                        <a:lnTo>
                          <a:pt x="15183" y="107"/>
                        </a:lnTo>
                        <a:lnTo>
                          <a:pt x="14457" y="1"/>
                        </a:lnTo>
                        <a:lnTo>
                          <a:pt x="13420" y="32"/>
                        </a:lnTo>
                        <a:lnTo>
                          <a:pt x="13421" y="345"/>
                        </a:lnTo>
                        <a:lnTo>
                          <a:pt x="12914" y="387"/>
                        </a:lnTo>
                        <a:lnTo>
                          <a:pt x="12059" y="302"/>
                        </a:lnTo>
                        <a:lnTo>
                          <a:pt x="11793" y="519"/>
                        </a:lnTo>
                        <a:cubicBezTo>
                          <a:pt x="11707" y="564"/>
                          <a:pt x="11616" y="598"/>
                          <a:pt x="11522" y="621"/>
                        </a:cubicBezTo>
                        <a:cubicBezTo>
                          <a:pt x="11378" y="657"/>
                          <a:pt x="11230" y="667"/>
                          <a:pt x="11083" y="650"/>
                        </a:cubicBezTo>
                        <a:lnTo>
                          <a:pt x="10773" y="700"/>
                        </a:lnTo>
                        <a:cubicBezTo>
                          <a:pt x="10738" y="761"/>
                          <a:pt x="10737" y="838"/>
                          <a:pt x="10772" y="900"/>
                        </a:cubicBezTo>
                        <a:cubicBezTo>
                          <a:pt x="10799" y="948"/>
                          <a:pt x="10843" y="980"/>
                          <a:pt x="10894" y="990"/>
                        </a:cubicBezTo>
                        <a:lnTo>
                          <a:pt x="11151" y="905"/>
                        </a:lnTo>
                        <a:lnTo>
                          <a:pt x="11678" y="944"/>
                        </a:lnTo>
                        <a:lnTo>
                          <a:pt x="11968" y="1062"/>
                        </a:lnTo>
                        <a:lnTo>
                          <a:pt x="11809" y="1450"/>
                        </a:lnTo>
                        <a:lnTo>
                          <a:pt x="11642" y="1571"/>
                        </a:lnTo>
                        <a:lnTo>
                          <a:pt x="12127" y="1645"/>
                        </a:lnTo>
                        <a:lnTo>
                          <a:pt x="11988" y="2022"/>
                        </a:lnTo>
                        <a:lnTo>
                          <a:pt x="11506" y="2182"/>
                        </a:lnTo>
                        <a:lnTo>
                          <a:pt x="11695" y="3059"/>
                        </a:lnTo>
                        <a:lnTo>
                          <a:pt x="12105" y="3098"/>
                        </a:lnTo>
                        <a:cubicBezTo>
                          <a:pt x="12162" y="2946"/>
                          <a:pt x="12246" y="2807"/>
                          <a:pt x="12352" y="2689"/>
                        </a:cubicBezTo>
                        <a:cubicBezTo>
                          <a:pt x="12475" y="2554"/>
                          <a:pt x="12623" y="2449"/>
                          <a:pt x="12788" y="2383"/>
                        </a:cubicBezTo>
                        <a:lnTo>
                          <a:pt x="12978" y="2047"/>
                        </a:lnTo>
                        <a:lnTo>
                          <a:pt x="13185" y="2047"/>
                        </a:lnTo>
                        <a:lnTo>
                          <a:pt x="13372" y="2110"/>
                        </a:lnTo>
                        <a:lnTo>
                          <a:pt x="13510" y="1785"/>
                        </a:lnTo>
                        <a:cubicBezTo>
                          <a:pt x="13629" y="1811"/>
                          <a:pt x="13748" y="1830"/>
                          <a:pt x="13869" y="1840"/>
                        </a:cubicBezTo>
                        <a:cubicBezTo>
                          <a:pt x="14010" y="1853"/>
                          <a:pt x="14152" y="1854"/>
                          <a:pt x="14293" y="1844"/>
                        </a:cubicBezTo>
                        <a:lnTo>
                          <a:pt x="14439" y="1530"/>
                        </a:lnTo>
                        <a:lnTo>
                          <a:pt x="14688" y="1459"/>
                        </a:lnTo>
                        <a:cubicBezTo>
                          <a:pt x="14751" y="1390"/>
                          <a:pt x="14817" y="1323"/>
                          <a:pt x="14885" y="1260"/>
                        </a:cubicBezTo>
                        <a:cubicBezTo>
                          <a:pt x="14959" y="1191"/>
                          <a:pt x="15037" y="1127"/>
                          <a:pt x="15117" y="1066"/>
                        </a:cubicBezTo>
                        <a:lnTo>
                          <a:pt x="15126" y="690"/>
                        </a:lnTo>
                        <a:lnTo>
                          <a:pt x="15329" y="346"/>
                        </a:lnTo>
                        <a:lnTo>
                          <a:pt x="15575" y="336"/>
                        </a:lnTo>
                        <a:lnTo>
                          <a:pt x="15625" y="156"/>
                        </a:lnTo>
                        <a:lnTo>
                          <a:pt x="15358" y="0"/>
                        </a:lnTo>
                        <a:close/>
                        <a:moveTo>
                          <a:pt x="11114" y="73"/>
                        </a:moveTo>
                        <a:lnTo>
                          <a:pt x="10739" y="206"/>
                        </a:lnTo>
                        <a:lnTo>
                          <a:pt x="10084" y="302"/>
                        </a:lnTo>
                        <a:lnTo>
                          <a:pt x="9835" y="143"/>
                        </a:lnTo>
                        <a:lnTo>
                          <a:pt x="9241" y="102"/>
                        </a:lnTo>
                        <a:lnTo>
                          <a:pt x="9093" y="316"/>
                        </a:lnTo>
                        <a:lnTo>
                          <a:pt x="8825" y="329"/>
                        </a:lnTo>
                        <a:lnTo>
                          <a:pt x="8795" y="634"/>
                        </a:lnTo>
                        <a:lnTo>
                          <a:pt x="9296" y="673"/>
                        </a:lnTo>
                        <a:lnTo>
                          <a:pt x="9520" y="600"/>
                        </a:lnTo>
                        <a:lnTo>
                          <a:pt x="9550" y="914"/>
                        </a:lnTo>
                        <a:lnTo>
                          <a:pt x="9839" y="1006"/>
                        </a:lnTo>
                        <a:lnTo>
                          <a:pt x="9989" y="671"/>
                        </a:lnTo>
                        <a:lnTo>
                          <a:pt x="10409" y="428"/>
                        </a:lnTo>
                        <a:lnTo>
                          <a:pt x="10749" y="408"/>
                        </a:lnTo>
                        <a:lnTo>
                          <a:pt x="11236" y="338"/>
                        </a:lnTo>
                        <a:lnTo>
                          <a:pt x="11598" y="230"/>
                        </a:lnTo>
                        <a:lnTo>
                          <a:pt x="11114" y="73"/>
                        </a:lnTo>
                        <a:close/>
                        <a:moveTo>
                          <a:pt x="8399" y="529"/>
                        </a:moveTo>
                        <a:lnTo>
                          <a:pt x="8051" y="558"/>
                        </a:lnTo>
                        <a:lnTo>
                          <a:pt x="7628" y="557"/>
                        </a:lnTo>
                        <a:lnTo>
                          <a:pt x="7493" y="821"/>
                        </a:lnTo>
                        <a:lnTo>
                          <a:pt x="7714" y="913"/>
                        </a:lnTo>
                        <a:lnTo>
                          <a:pt x="8098" y="707"/>
                        </a:lnTo>
                        <a:lnTo>
                          <a:pt x="8504" y="634"/>
                        </a:lnTo>
                        <a:lnTo>
                          <a:pt x="8399" y="529"/>
                        </a:lnTo>
                        <a:close/>
                        <a:moveTo>
                          <a:pt x="8332" y="917"/>
                        </a:moveTo>
                        <a:lnTo>
                          <a:pt x="7952" y="958"/>
                        </a:lnTo>
                        <a:lnTo>
                          <a:pt x="8112" y="1199"/>
                        </a:lnTo>
                        <a:lnTo>
                          <a:pt x="8272" y="1179"/>
                        </a:lnTo>
                        <a:lnTo>
                          <a:pt x="8332" y="917"/>
                        </a:lnTo>
                        <a:close/>
                        <a:moveTo>
                          <a:pt x="7232" y="1018"/>
                        </a:moveTo>
                        <a:lnTo>
                          <a:pt x="7005" y="1199"/>
                        </a:lnTo>
                        <a:lnTo>
                          <a:pt x="6350" y="1360"/>
                        </a:lnTo>
                        <a:lnTo>
                          <a:pt x="5911" y="1062"/>
                        </a:lnTo>
                        <a:lnTo>
                          <a:pt x="5433" y="1120"/>
                        </a:lnTo>
                        <a:lnTo>
                          <a:pt x="5006" y="1325"/>
                        </a:lnTo>
                        <a:lnTo>
                          <a:pt x="5337" y="1488"/>
                        </a:lnTo>
                        <a:lnTo>
                          <a:pt x="5768" y="1425"/>
                        </a:lnTo>
                        <a:lnTo>
                          <a:pt x="5846" y="1778"/>
                        </a:lnTo>
                        <a:cubicBezTo>
                          <a:pt x="5889" y="1839"/>
                          <a:pt x="5955" y="1876"/>
                          <a:pt x="6026" y="1879"/>
                        </a:cubicBezTo>
                        <a:cubicBezTo>
                          <a:pt x="6195" y="1888"/>
                          <a:pt x="6328" y="1727"/>
                          <a:pt x="6298" y="1550"/>
                        </a:cubicBezTo>
                        <a:lnTo>
                          <a:pt x="6573" y="1540"/>
                        </a:lnTo>
                        <a:lnTo>
                          <a:pt x="6802" y="1725"/>
                        </a:lnTo>
                        <a:lnTo>
                          <a:pt x="7121" y="1521"/>
                        </a:lnTo>
                        <a:lnTo>
                          <a:pt x="7232" y="1018"/>
                        </a:lnTo>
                        <a:close/>
                        <a:moveTo>
                          <a:pt x="9455" y="1106"/>
                        </a:moveTo>
                        <a:lnTo>
                          <a:pt x="9235" y="1380"/>
                        </a:lnTo>
                        <a:lnTo>
                          <a:pt x="9068" y="1460"/>
                        </a:lnTo>
                        <a:lnTo>
                          <a:pt x="8705" y="1190"/>
                        </a:lnTo>
                        <a:lnTo>
                          <a:pt x="8414" y="1291"/>
                        </a:lnTo>
                        <a:lnTo>
                          <a:pt x="8426" y="1739"/>
                        </a:lnTo>
                        <a:lnTo>
                          <a:pt x="8605" y="1860"/>
                        </a:lnTo>
                        <a:lnTo>
                          <a:pt x="8447" y="2175"/>
                        </a:lnTo>
                        <a:lnTo>
                          <a:pt x="8813" y="2299"/>
                        </a:lnTo>
                        <a:lnTo>
                          <a:pt x="8814" y="1698"/>
                        </a:lnTo>
                        <a:lnTo>
                          <a:pt x="9150" y="1603"/>
                        </a:lnTo>
                        <a:lnTo>
                          <a:pt x="9416" y="1854"/>
                        </a:lnTo>
                        <a:lnTo>
                          <a:pt x="9708" y="2306"/>
                        </a:lnTo>
                        <a:lnTo>
                          <a:pt x="10285" y="2225"/>
                        </a:lnTo>
                        <a:lnTo>
                          <a:pt x="10492" y="2288"/>
                        </a:lnTo>
                        <a:lnTo>
                          <a:pt x="10334" y="1805"/>
                        </a:lnTo>
                        <a:lnTo>
                          <a:pt x="9861" y="1664"/>
                        </a:lnTo>
                        <a:lnTo>
                          <a:pt x="9732" y="1190"/>
                        </a:lnTo>
                        <a:lnTo>
                          <a:pt x="9455" y="1106"/>
                        </a:lnTo>
                        <a:close/>
                        <a:moveTo>
                          <a:pt x="7756" y="1294"/>
                        </a:moveTo>
                        <a:lnTo>
                          <a:pt x="7657" y="1867"/>
                        </a:lnTo>
                        <a:lnTo>
                          <a:pt x="7333" y="2120"/>
                        </a:lnTo>
                        <a:lnTo>
                          <a:pt x="6862" y="2313"/>
                        </a:lnTo>
                        <a:lnTo>
                          <a:pt x="6397" y="2166"/>
                        </a:lnTo>
                        <a:lnTo>
                          <a:pt x="6160" y="1966"/>
                        </a:lnTo>
                        <a:lnTo>
                          <a:pt x="5992" y="2553"/>
                        </a:lnTo>
                        <a:lnTo>
                          <a:pt x="5686" y="2311"/>
                        </a:lnTo>
                        <a:lnTo>
                          <a:pt x="5636" y="1965"/>
                        </a:lnTo>
                        <a:lnTo>
                          <a:pt x="5312" y="2033"/>
                        </a:lnTo>
                        <a:lnTo>
                          <a:pt x="4729" y="1844"/>
                        </a:lnTo>
                        <a:lnTo>
                          <a:pt x="4226" y="1706"/>
                        </a:lnTo>
                        <a:lnTo>
                          <a:pt x="3987" y="1931"/>
                        </a:lnTo>
                        <a:lnTo>
                          <a:pt x="3650" y="2099"/>
                        </a:lnTo>
                        <a:lnTo>
                          <a:pt x="3054" y="1881"/>
                        </a:lnTo>
                        <a:lnTo>
                          <a:pt x="2117" y="1719"/>
                        </a:lnTo>
                        <a:lnTo>
                          <a:pt x="1181" y="1758"/>
                        </a:lnTo>
                        <a:lnTo>
                          <a:pt x="832" y="1973"/>
                        </a:lnTo>
                        <a:cubicBezTo>
                          <a:pt x="682" y="2152"/>
                          <a:pt x="537" y="2335"/>
                          <a:pt x="399" y="2522"/>
                        </a:cubicBezTo>
                        <a:cubicBezTo>
                          <a:pt x="260" y="2708"/>
                          <a:pt x="127" y="2898"/>
                          <a:pt x="0" y="3090"/>
                        </a:cubicBezTo>
                        <a:lnTo>
                          <a:pt x="110" y="3089"/>
                        </a:lnTo>
                        <a:lnTo>
                          <a:pt x="726" y="3365"/>
                        </a:lnTo>
                        <a:lnTo>
                          <a:pt x="1624" y="3256"/>
                        </a:lnTo>
                        <a:lnTo>
                          <a:pt x="2276" y="3097"/>
                        </a:lnTo>
                        <a:lnTo>
                          <a:pt x="2233" y="4100"/>
                        </a:lnTo>
                        <a:lnTo>
                          <a:pt x="2163" y="5066"/>
                        </a:lnTo>
                        <a:lnTo>
                          <a:pt x="1591" y="5667"/>
                        </a:lnTo>
                        <a:lnTo>
                          <a:pt x="1291" y="6154"/>
                        </a:lnTo>
                        <a:lnTo>
                          <a:pt x="1299" y="6807"/>
                        </a:lnTo>
                        <a:lnTo>
                          <a:pt x="1408" y="7158"/>
                        </a:lnTo>
                        <a:lnTo>
                          <a:pt x="1417" y="7787"/>
                        </a:lnTo>
                        <a:lnTo>
                          <a:pt x="1688" y="8623"/>
                        </a:lnTo>
                        <a:lnTo>
                          <a:pt x="1937" y="8746"/>
                        </a:lnTo>
                        <a:lnTo>
                          <a:pt x="1909" y="8466"/>
                        </a:lnTo>
                        <a:lnTo>
                          <a:pt x="1658" y="7886"/>
                        </a:lnTo>
                        <a:lnTo>
                          <a:pt x="1755" y="7618"/>
                        </a:lnTo>
                        <a:lnTo>
                          <a:pt x="2010" y="7912"/>
                        </a:lnTo>
                        <a:lnTo>
                          <a:pt x="2291" y="8570"/>
                        </a:lnTo>
                        <a:lnTo>
                          <a:pt x="2624" y="8986"/>
                        </a:lnTo>
                        <a:lnTo>
                          <a:pt x="2604" y="9523"/>
                        </a:lnTo>
                        <a:lnTo>
                          <a:pt x="2949" y="9942"/>
                        </a:lnTo>
                        <a:lnTo>
                          <a:pt x="3298" y="10092"/>
                        </a:lnTo>
                        <a:lnTo>
                          <a:pt x="3472" y="10266"/>
                        </a:lnTo>
                        <a:lnTo>
                          <a:pt x="4045" y="10245"/>
                        </a:lnTo>
                        <a:lnTo>
                          <a:pt x="4163" y="10433"/>
                        </a:lnTo>
                        <a:lnTo>
                          <a:pt x="4323" y="10555"/>
                        </a:lnTo>
                        <a:lnTo>
                          <a:pt x="4697" y="10545"/>
                        </a:lnTo>
                        <a:lnTo>
                          <a:pt x="4861" y="10684"/>
                        </a:lnTo>
                        <a:lnTo>
                          <a:pt x="4950" y="10926"/>
                        </a:lnTo>
                        <a:lnTo>
                          <a:pt x="5077" y="11170"/>
                        </a:lnTo>
                        <a:lnTo>
                          <a:pt x="5191" y="11440"/>
                        </a:lnTo>
                        <a:lnTo>
                          <a:pt x="5465" y="11573"/>
                        </a:lnTo>
                        <a:lnTo>
                          <a:pt x="5666" y="11433"/>
                        </a:lnTo>
                        <a:lnTo>
                          <a:pt x="5886" y="11402"/>
                        </a:lnTo>
                        <a:lnTo>
                          <a:pt x="6041" y="11703"/>
                        </a:lnTo>
                        <a:lnTo>
                          <a:pt x="6199" y="12089"/>
                        </a:lnTo>
                        <a:lnTo>
                          <a:pt x="6071" y="12511"/>
                        </a:lnTo>
                        <a:lnTo>
                          <a:pt x="5810" y="12763"/>
                        </a:lnTo>
                        <a:lnTo>
                          <a:pt x="5709" y="13050"/>
                        </a:lnTo>
                        <a:lnTo>
                          <a:pt x="5709" y="13383"/>
                        </a:lnTo>
                        <a:lnTo>
                          <a:pt x="5643" y="13672"/>
                        </a:lnTo>
                        <a:cubicBezTo>
                          <a:pt x="5657" y="13765"/>
                          <a:pt x="5686" y="13856"/>
                          <a:pt x="5730" y="13938"/>
                        </a:cubicBezTo>
                        <a:cubicBezTo>
                          <a:pt x="5793" y="14054"/>
                          <a:pt x="5884" y="14152"/>
                          <a:pt x="5994" y="14219"/>
                        </a:cubicBezTo>
                        <a:lnTo>
                          <a:pt x="5978" y="14557"/>
                        </a:lnTo>
                        <a:lnTo>
                          <a:pt x="6103" y="14855"/>
                        </a:lnTo>
                        <a:cubicBezTo>
                          <a:pt x="6223" y="14861"/>
                          <a:pt x="6328" y="14946"/>
                          <a:pt x="6365" y="15067"/>
                        </a:cubicBezTo>
                        <a:cubicBezTo>
                          <a:pt x="6408" y="15204"/>
                          <a:pt x="6354" y="15366"/>
                          <a:pt x="6435" y="15486"/>
                        </a:cubicBezTo>
                        <a:cubicBezTo>
                          <a:pt x="6530" y="15624"/>
                          <a:pt x="6727" y="15618"/>
                          <a:pt x="6813" y="15473"/>
                        </a:cubicBezTo>
                        <a:lnTo>
                          <a:pt x="7140" y="15643"/>
                        </a:lnTo>
                        <a:lnTo>
                          <a:pt x="7353" y="15953"/>
                        </a:lnTo>
                        <a:lnTo>
                          <a:pt x="7286" y="16240"/>
                        </a:lnTo>
                        <a:lnTo>
                          <a:pt x="7325" y="17102"/>
                        </a:lnTo>
                        <a:lnTo>
                          <a:pt x="7572" y="17364"/>
                        </a:lnTo>
                        <a:lnTo>
                          <a:pt x="7331" y="17778"/>
                        </a:lnTo>
                        <a:lnTo>
                          <a:pt x="7474" y="18168"/>
                        </a:lnTo>
                        <a:lnTo>
                          <a:pt x="7356" y="18525"/>
                        </a:lnTo>
                        <a:lnTo>
                          <a:pt x="7572" y="18819"/>
                        </a:lnTo>
                        <a:lnTo>
                          <a:pt x="7533" y="19178"/>
                        </a:lnTo>
                        <a:lnTo>
                          <a:pt x="7682" y="19389"/>
                        </a:lnTo>
                        <a:lnTo>
                          <a:pt x="7763" y="19855"/>
                        </a:lnTo>
                        <a:lnTo>
                          <a:pt x="7803" y="20281"/>
                        </a:lnTo>
                        <a:lnTo>
                          <a:pt x="7911" y="20480"/>
                        </a:lnTo>
                        <a:lnTo>
                          <a:pt x="7784" y="20965"/>
                        </a:lnTo>
                        <a:lnTo>
                          <a:pt x="8040" y="21007"/>
                        </a:lnTo>
                        <a:lnTo>
                          <a:pt x="8137" y="21405"/>
                        </a:lnTo>
                        <a:lnTo>
                          <a:pt x="8393" y="21598"/>
                        </a:lnTo>
                        <a:lnTo>
                          <a:pt x="8667" y="21600"/>
                        </a:lnTo>
                        <a:lnTo>
                          <a:pt x="8765" y="21253"/>
                        </a:lnTo>
                        <a:lnTo>
                          <a:pt x="8848" y="20896"/>
                        </a:lnTo>
                        <a:lnTo>
                          <a:pt x="8969" y="20628"/>
                        </a:lnTo>
                        <a:lnTo>
                          <a:pt x="8624" y="20449"/>
                        </a:lnTo>
                        <a:lnTo>
                          <a:pt x="8614" y="20050"/>
                        </a:lnTo>
                        <a:lnTo>
                          <a:pt x="8752" y="19915"/>
                        </a:lnTo>
                        <a:lnTo>
                          <a:pt x="8630" y="19795"/>
                        </a:lnTo>
                        <a:lnTo>
                          <a:pt x="8620" y="19596"/>
                        </a:lnTo>
                        <a:lnTo>
                          <a:pt x="8830" y="19536"/>
                        </a:lnTo>
                        <a:lnTo>
                          <a:pt x="8849" y="19115"/>
                        </a:lnTo>
                        <a:lnTo>
                          <a:pt x="9166" y="19137"/>
                        </a:lnTo>
                        <a:lnTo>
                          <a:pt x="9413" y="18989"/>
                        </a:lnTo>
                        <a:lnTo>
                          <a:pt x="9365" y="18733"/>
                        </a:lnTo>
                        <a:lnTo>
                          <a:pt x="9187" y="18512"/>
                        </a:lnTo>
                        <a:lnTo>
                          <a:pt x="9286" y="18345"/>
                        </a:lnTo>
                        <a:lnTo>
                          <a:pt x="9543" y="18461"/>
                        </a:lnTo>
                        <a:lnTo>
                          <a:pt x="9934" y="18236"/>
                        </a:lnTo>
                        <a:lnTo>
                          <a:pt x="9858" y="17793"/>
                        </a:lnTo>
                        <a:lnTo>
                          <a:pt x="9947" y="17595"/>
                        </a:lnTo>
                        <a:lnTo>
                          <a:pt x="10270" y="17506"/>
                        </a:lnTo>
                        <a:lnTo>
                          <a:pt x="10109" y="16892"/>
                        </a:lnTo>
                        <a:lnTo>
                          <a:pt x="10353" y="16634"/>
                        </a:lnTo>
                        <a:lnTo>
                          <a:pt x="10767" y="16508"/>
                        </a:lnTo>
                        <a:lnTo>
                          <a:pt x="11052" y="16529"/>
                        </a:lnTo>
                        <a:lnTo>
                          <a:pt x="11185" y="16164"/>
                        </a:lnTo>
                        <a:lnTo>
                          <a:pt x="11313" y="15654"/>
                        </a:lnTo>
                        <a:lnTo>
                          <a:pt x="11215" y="15120"/>
                        </a:lnTo>
                        <a:lnTo>
                          <a:pt x="11356" y="14743"/>
                        </a:lnTo>
                        <a:lnTo>
                          <a:pt x="11619" y="14487"/>
                        </a:lnTo>
                        <a:lnTo>
                          <a:pt x="11856" y="14172"/>
                        </a:lnTo>
                        <a:lnTo>
                          <a:pt x="11780" y="13871"/>
                        </a:lnTo>
                        <a:lnTo>
                          <a:pt x="11412" y="13626"/>
                        </a:lnTo>
                        <a:lnTo>
                          <a:pt x="11185" y="13262"/>
                        </a:lnTo>
                        <a:lnTo>
                          <a:pt x="10603" y="13262"/>
                        </a:lnTo>
                        <a:lnTo>
                          <a:pt x="10331" y="13018"/>
                        </a:lnTo>
                        <a:lnTo>
                          <a:pt x="10016" y="12850"/>
                        </a:lnTo>
                        <a:lnTo>
                          <a:pt x="9660" y="12965"/>
                        </a:lnTo>
                        <a:lnTo>
                          <a:pt x="9645" y="12508"/>
                        </a:lnTo>
                        <a:lnTo>
                          <a:pt x="9507" y="12059"/>
                        </a:lnTo>
                        <a:lnTo>
                          <a:pt x="9235" y="11866"/>
                        </a:lnTo>
                        <a:lnTo>
                          <a:pt x="8724" y="11856"/>
                        </a:lnTo>
                        <a:lnTo>
                          <a:pt x="8614" y="11553"/>
                        </a:lnTo>
                        <a:lnTo>
                          <a:pt x="8293" y="11396"/>
                        </a:lnTo>
                        <a:lnTo>
                          <a:pt x="8114" y="11112"/>
                        </a:lnTo>
                        <a:lnTo>
                          <a:pt x="7445" y="11133"/>
                        </a:lnTo>
                        <a:lnTo>
                          <a:pt x="7276" y="10955"/>
                        </a:lnTo>
                        <a:lnTo>
                          <a:pt x="6932" y="10924"/>
                        </a:lnTo>
                        <a:lnTo>
                          <a:pt x="6719" y="10965"/>
                        </a:lnTo>
                        <a:lnTo>
                          <a:pt x="6408" y="11344"/>
                        </a:lnTo>
                        <a:lnTo>
                          <a:pt x="6248" y="11579"/>
                        </a:lnTo>
                        <a:lnTo>
                          <a:pt x="6019" y="11204"/>
                        </a:lnTo>
                        <a:lnTo>
                          <a:pt x="5675" y="11225"/>
                        </a:lnTo>
                        <a:lnTo>
                          <a:pt x="5497" y="11340"/>
                        </a:lnTo>
                        <a:lnTo>
                          <a:pt x="5370" y="11205"/>
                        </a:lnTo>
                        <a:lnTo>
                          <a:pt x="5273" y="10861"/>
                        </a:lnTo>
                        <a:lnTo>
                          <a:pt x="5279" y="10555"/>
                        </a:lnTo>
                        <a:lnTo>
                          <a:pt x="5376" y="10399"/>
                        </a:lnTo>
                        <a:lnTo>
                          <a:pt x="5259" y="10192"/>
                        </a:lnTo>
                        <a:lnTo>
                          <a:pt x="5047" y="10284"/>
                        </a:lnTo>
                        <a:lnTo>
                          <a:pt x="4749" y="10316"/>
                        </a:lnTo>
                        <a:lnTo>
                          <a:pt x="4613" y="10163"/>
                        </a:lnTo>
                        <a:lnTo>
                          <a:pt x="4674" y="9879"/>
                        </a:lnTo>
                        <a:lnTo>
                          <a:pt x="4714" y="9786"/>
                        </a:lnTo>
                        <a:lnTo>
                          <a:pt x="4896" y="9694"/>
                        </a:lnTo>
                        <a:lnTo>
                          <a:pt x="4869" y="9517"/>
                        </a:lnTo>
                        <a:lnTo>
                          <a:pt x="5003" y="9395"/>
                        </a:lnTo>
                        <a:lnTo>
                          <a:pt x="4844" y="9205"/>
                        </a:lnTo>
                        <a:lnTo>
                          <a:pt x="4538" y="9269"/>
                        </a:lnTo>
                        <a:lnTo>
                          <a:pt x="4432" y="9555"/>
                        </a:lnTo>
                        <a:lnTo>
                          <a:pt x="4347" y="9830"/>
                        </a:lnTo>
                        <a:lnTo>
                          <a:pt x="3999" y="9861"/>
                        </a:lnTo>
                        <a:lnTo>
                          <a:pt x="3834" y="9595"/>
                        </a:lnTo>
                        <a:lnTo>
                          <a:pt x="3616" y="9480"/>
                        </a:lnTo>
                        <a:lnTo>
                          <a:pt x="3534" y="9065"/>
                        </a:lnTo>
                        <a:lnTo>
                          <a:pt x="3629" y="8464"/>
                        </a:lnTo>
                        <a:lnTo>
                          <a:pt x="3784" y="8081"/>
                        </a:lnTo>
                        <a:lnTo>
                          <a:pt x="4175" y="7858"/>
                        </a:lnTo>
                        <a:lnTo>
                          <a:pt x="4480" y="7742"/>
                        </a:lnTo>
                        <a:lnTo>
                          <a:pt x="4588" y="7973"/>
                        </a:lnTo>
                        <a:lnTo>
                          <a:pt x="4824" y="7920"/>
                        </a:lnTo>
                        <a:lnTo>
                          <a:pt x="4902" y="7743"/>
                        </a:lnTo>
                        <a:lnTo>
                          <a:pt x="5259" y="7743"/>
                        </a:lnTo>
                        <a:lnTo>
                          <a:pt x="5586" y="7743"/>
                        </a:lnTo>
                        <a:lnTo>
                          <a:pt x="5734" y="7984"/>
                        </a:lnTo>
                        <a:lnTo>
                          <a:pt x="5808" y="8460"/>
                        </a:lnTo>
                        <a:lnTo>
                          <a:pt x="5963" y="8658"/>
                        </a:lnTo>
                        <a:lnTo>
                          <a:pt x="6115" y="8495"/>
                        </a:lnTo>
                        <a:lnTo>
                          <a:pt x="6064" y="8016"/>
                        </a:lnTo>
                        <a:lnTo>
                          <a:pt x="5997" y="7520"/>
                        </a:lnTo>
                        <a:cubicBezTo>
                          <a:pt x="6081" y="7446"/>
                          <a:pt x="6172" y="7381"/>
                          <a:pt x="6267" y="7324"/>
                        </a:cubicBezTo>
                        <a:cubicBezTo>
                          <a:pt x="6425" y="7231"/>
                          <a:pt x="6597" y="7165"/>
                          <a:pt x="6775" y="7128"/>
                        </a:cubicBezTo>
                        <a:lnTo>
                          <a:pt x="6933" y="6868"/>
                        </a:lnTo>
                        <a:lnTo>
                          <a:pt x="6913" y="6374"/>
                        </a:lnTo>
                        <a:lnTo>
                          <a:pt x="7205" y="6301"/>
                        </a:lnTo>
                        <a:lnTo>
                          <a:pt x="7401" y="6026"/>
                        </a:lnTo>
                        <a:lnTo>
                          <a:pt x="7707" y="5995"/>
                        </a:lnTo>
                        <a:lnTo>
                          <a:pt x="8100" y="5596"/>
                        </a:lnTo>
                        <a:lnTo>
                          <a:pt x="8473" y="5301"/>
                        </a:lnTo>
                        <a:cubicBezTo>
                          <a:pt x="8587" y="5251"/>
                          <a:pt x="8719" y="5289"/>
                          <a:pt x="8794" y="5393"/>
                        </a:cubicBezTo>
                        <a:cubicBezTo>
                          <a:pt x="8854" y="5477"/>
                          <a:pt x="8864" y="5594"/>
                          <a:pt x="8936" y="5668"/>
                        </a:cubicBezTo>
                        <a:cubicBezTo>
                          <a:pt x="9045" y="5780"/>
                          <a:pt x="9224" y="5755"/>
                          <a:pt x="9301" y="5616"/>
                        </a:cubicBezTo>
                        <a:lnTo>
                          <a:pt x="9351" y="5376"/>
                        </a:lnTo>
                        <a:lnTo>
                          <a:pt x="9143" y="5250"/>
                        </a:lnTo>
                        <a:lnTo>
                          <a:pt x="8891" y="5114"/>
                        </a:lnTo>
                        <a:lnTo>
                          <a:pt x="8720" y="4567"/>
                        </a:lnTo>
                        <a:lnTo>
                          <a:pt x="8998" y="4409"/>
                        </a:lnTo>
                        <a:lnTo>
                          <a:pt x="9481" y="4472"/>
                        </a:lnTo>
                        <a:lnTo>
                          <a:pt x="9541" y="4723"/>
                        </a:lnTo>
                        <a:lnTo>
                          <a:pt x="9975" y="4450"/>
                        </a:lnTo>
                        <a:lnTo>
                          <a:pt x="9926" y="4230"/>
                        </a:lnTo>
                        <a:lnTo>
                          <a:pt x="10103" y="4146"/>
                        </a:lnTo>
                        <a:lnTo>
                          <a:pt x="10222" y="3958"/>
                        </a:lnTo>
                        <a:lnTo>
                          <a:pt x="10005" y="3854"/>
                        </a:lnTo>
                        <a:lnTo>
                          <a:pt x="9868" y="3560"/>
                        </a:lnTo>
                        <a:lnTo>
                          <a:pt x="9888" y="3152"/>
                        </a:lnTo>
                        <a:lnTo>
                          <a:pt x="9745" y="3108"/>
                        </a:lnTo>
                        <a:lnTo>
                          <a:pt x="9579" y="3381"/>
                        </a:lnTo>
                        <a:lnTo>
                          <a:pt x="9222" y="3535"/>
                        </a:lnTo>
                        <a:lnTo>
                          <a:pt x="9144" y="3305"/>
                        </a:lnTo>
                        <a:lnTo>
                          <a:pt x="9194" y="3075"/>
                        </a:lnTo>
                        <a:lnTo>
                          <a:pt x="8986" y="2949"/>
                        </a:lnTo>
                        <a:lnTo>
                          <a:pt x="8750" y="2771"/>
                        </a:lnTo>
                        <a:lnTo>
                          <a:pt x="8537" y="3003"/>
                        </a:lnTo>
                        <a:lnTo>
                          <a:pt x="8073" y="3244"/>
                        </a:lnTo>
                        <a:lnTo>
                          <a:pt x="8390" y="3570"/>
                        </a:lnTo>
                        <a:lnTo>
                          <a:pt x="8390" y="3884"/>
                        </a:lnTo>
                        <a:lnTo>
                          <a:pt x="8024" y="3894"/>
                        </a:lnTo>
                        <a:lnTo>
                          <a:pt x="7807" y="3811"/>
                        </a:lnTo>
                        <a:lnTo>
                          <a:pt x="7765" y="4223"/>
                        </a:lnTo>
                        <a:lnTo>
                          <a:pt x="7695" y="4453"/>
                        </a:lnTo>
                        <a:lnTo>
                          <a:pt x="7489" y="4538"/>
                        </a:lnTo>
                        <a:lnTo>
                          <a:pt x="7252" y="4538"/>
                        </a:lnTo>
                        <a:lnTo>
                          <a:pt x="7124" y="4275"/>
                        </a:lnTo>
                        <a:lnTo>
                          <a:pt x="7390" y="4000"/>
                        </a:lnTo>
                        <a:lnTo>
                          <a:pt x="7134" y="3928"/>
                        </a:lnTo>
                        <a:lnTo>
                          <a:pt x="7037" y="3658"/>
                        </a:lnTo>
                        <a:lnTo>
                          <a:pt x="6741" y="3741"/>
                        </a:lnTo>
                        <a:lnTo>
                          <a:pt x="6505" y="3648"/>
                        </a:lnTo>
                        <a:lnTo>
                          <a:pt x="6450" y="3257"/>
                        </a:lnTo>
                        <a:lnTo>
                          <a:pt x="6450" y="3099"/>
                        </a:lnTo>
                        <a:lnTo>
                          <a:pt x="7028" y="2730"/>
                        </a:lnTo>
                        <a:lnTo>
                          <a:pt x="7710" y="2530"/>
                        </a:lnTo>
                        <a:lnTo>
                          <a:pt x="7759" y="2331"/>
                        </a:lnTo>
                        <a:lnTo>
                          <a:pt x="7992" y="2239"/>
                        </a:lnTo>
                        <a:lnTo>
                          <a:pt x="8091" y="2060"/>
                        </a:lnTo>
                        <a:lnTo>
                          <a:pt x="7962" y="1883"/>
                        </a:lnTo>
                        <a:lnTo>
                          <a:pt x="7756" y="1294"/>
                        </a:lnTo>
                        <a:close/>
                        <a:moveTo>
                          <a:pt x="18465" y="1899"/>
                        </a:moveTo>
                        <a:lnTo>
                          <a:pt x="18204" y="2274"/>
                        </a:lnTo>
                        <a:lnTo>
                          <a:pt x="17927" y="2495"/>
                        </a:lnTo>
                        <a:lnTo>
                          <a:pt x="17689" y="2786"/>
                        </a:lnTo>
                        <a:lnTo>
                          <a:pt x="17319" y="2755"/>
                        </a:lnTo>
                        <a:cubicBezTo>
                          <a:pt x="17230" y="2896"/>
                          <a:pt x="17229" y="3079"/>
                          <a:pt x="17318" y="3220"/>
                        </a:cubicBezTo>
                        <a:cubicBezTo>
                          <a:pt x="17375" y="3310"/>
                          <a:pt x="17463" y="3373"/>
                          <a:pt x="17563" y="3393"/>
                        </a:cubicBezTo>
                        <a:lnTo>
                          <a:pt x="18009" y="3130"/>
                        </a:lnTo>
                        <a:cubicBezTo>
                          <a:pt x="18083" y="3141"/>
                          <a:pt x="18149" y="3187"/>
                          <a:pt x="18187" y="3256"/>
                        </a:cubicBezTo>
                        <a:cubicBezTo>
                          <a:pt x="18252" y="3372"/>
                          <a:pt x="18228" y="3521"/>
                          <a:pt x="18130" y="3608"/>
                        </a:cubicBezTo>
                        <a:lnTo>
                          <a:pt x="17607" y="3628"/>
                        </a:lnTo>
                        <a:cubicBezTo>
                          <a:pt x="17568" y="3678"/>
                          <a:pt x="17549" y="3743"/>
                          <a:pt x="17557" y="3807"/>
                        </a:cubicBezTo>
                        <a:cubicBezTo>
                          <a:pt x="17570" y="3918"/>
                          <a:pt x="17654" y="4006"/>
                          <a:pt x="17759" y="4019"/>
                        </a:cubicBezTo>
                        <a:cubicBezTo>
                          <a:pt x="17857" y="3975"/>
                          <a:pt x="17957" y="3931"/>
                          <a:pt x="18056" y="3888"/>
                        </a:cubicBezTo>
                        <a:cubicBezTo>
                          <a:pt x="18191" y="3829"/>
                          <a:pt x="18326" y="3770"/>
                          <a:pt x="18462" y="3712"/>
                        </a:cubicBezTo>
                        <a:lnTo>
                          <a:pt x="18528" y="3405"/>
                        </a:lnTo>
                        <a:lnTo>
                          <a:pt x="18727" y="2933"/>
                        </a:lnTo>
                        <a:lnTo>
                          <a:pt x="18895" y="2755"/>
                        </a:lnTo>
                        <a:lnTo>
                          <a:pt x="19038" y="2631"/>
                        </a:lnTo>
                        <a:cubicBezTo>
                          <a:pt x="19021" y="2609"/>
                          <a:pt x="19005" y="2586"/>
                          <a:pt x="18989" y="2564"/>
                        </a:cubicBezTo>
                        <a:cubicBezTo>
                          <a:pt x="18972" y="2542"/>
                          <a:pt x="18956" y="2520"/>
                          <a:pt x="18939" y="2497"/>
                        </a:cubicBezTo>
                        <a:lnTo>
                          <a:pt x="18630" y="2173"/>
                        </a:lnTo>
                        <a:lnTo>
                          <a:pt x="18540" y="1993"/>
                        </a:lnTo>
                        <a:cubicBezTo>
                          <a:pt x="18527" y="1978"/>
                          <a:pt x="18515" y="1962"/>
                          <a:pt x="18503" y="1946"/>
                        </a:cubicBezTo>
                        <a:cubicBezTo>
                          <a:pt x="18491" y="1930"/>
                          <a:pt x="18478" y="1915"/>
                          <a:pt x="18465" y="1899"/>
                        </a:cubicBezTo>
                        <a:close/>
                        <a:moveTo>
                          <a:pt x="14708" y="2137"/>
                        </a:moveTo>
                        <a:lnTo>
                          <a:pt x="14407" y="2191"/>
                        </a:lnTo>
                        <a:lnTo>
                          <a:pt x="14334" y="2438"/>
                        </a:lnTo>
                        <a:lnTo>
                          <a:pt x="14866" y="2756"/>
                        </a:lnTo>
                        <a:lnTo>
                          <a:pt x="15344" y="2878"/>
                        </a:lnTo>
                        <a:lnTo>
                          <a:pt x="15536" y="2544"/>
                        </a:lnTo>
                        <a:lnTo>
                          <a:pt x="15474" y="2138"/>
                        </a:lnTo>
                        <a:lnTo>
                          <a:pt x="15044" y="2186"/>
                        </a:lnTo>
                        <a:lnTo>
                          <a:pt x="14904" y="2299"/>
                        </a:lnTo>
                        <a:lnTo>
                          <a:pt x="14708" y="2137"/>
                        </a:lnTo>
                        <a:close/>
                        <a:moveTo>
                          <a:pt x="19460" y="3248"/>
                        </a:moveTo>
                        <a:lnTo>
                          <a:pt x="19288" y="3441"/>
                        </a:lnTo>
                        <a:lnTo>
                          <a:pt x="19087" y="3942"/>
                        </a:lnTo>
                        <a:lnTo>
                          <a:pt x="18592" y="4100"/>
                        </a:lnTo>
                        <a:lnTo>
                          <a:pt x="18103" y="4382"/>
                        </a:lnTo>
                        <a:lnTo>
                          <a:pt x="17557" y="4300"/>
                        </a:lnTo>
                        <a:lnTo>
                          <a:pt x="17279" y="4419"/>
                        </a:lnTo>
                        <a:lnTo>
                          <a:pt x="16810" y="4724"/>
                        </a:lnTo>
                        <a:lnTo>
                          <a:pt x="16334" y="4886"/>
                        </a:lnTo>
                        <a:lnTo>
                          <a:pt x="16478" y="5148"/>
                        </a:lnTo>
                        <a:cubicBezTo>
                          <a:pt x="16609" y="5194"/>
                          <a:pt x="16696" y="5328"/>
                          <a:pt x="16689" y="5475"/>
                        </a:cubicBezTo>
                        <a:cubicBezTo>
                          <a:pt x="16682" y="5626"/>
                          <a:pt x="16578" y="5753"/>
                          <a:pt x="16438" y="5781"/>
                        </a:cubicBezTo>
                        <a:lnTo>
                          <a:pt x="15854" y="5654"/>
                        </a:lnTo>
                        <a:lnTo>
                          <a:pt x="15452" y="5628"/>
                        </a:lnTo>
                        <a:lnTo>
                          <a:pt x="15406" y="6014"/>
                        </a:lnTo>
                        <a:lnTo>
                          <a:pt x="15782" y="6681"/>
                        </a:lnTo>
                        <a:lnTo>
                          <a:pt x="15754" y="6807"/>
                        </a:lnTo>
                        <a:lnTo>
                          <a:pt x="16279" y="6649"/>
                        </a:lnTo>
                        <a:lnTo>
                          <a:pt x="16664" y="6576"/>
                        </a:lnTo>
                        <a:lnTo>
                          <a:pt x="16703" y="6115"/>
                        </a:lnTo>
                        <a:lnTo>
                          <a:pt x="16969" y="6000"/>
                        </a:lnTo>
                        <a:lnTo>
                          <a:pt x="17049" y="5578"/>
                        </a:lnTo>
                        <a:lnTo>
                          <a:pt x="17374" y="5537"/>
                        </a:lnTo>
                        <a:lnTo>
                          <a:pt x="17670" y="5537"/>
                        </a:lnTo>
                        <a:lnTo>
                          <a:pt x="17847" y="5819"/>
                        </a:lnTo>
                        <a:lnTo>
                          <a:pt x="18181" y="5819"/>
                        </a:lnTo>
                        <a:lnTo>
                          <a:pt x="18267" y="6103"/>
                        </a:lnTo>
                        <a:lnTo>
                          <a:pt x="18569" y="6144"/>
                        </a:lnTo>
                        <a:lnTo>
                          <a:pt x="18658" y="6531"/>
                        </a:lnTo>
                        <a:lnTo>
                          <a:pt x="18386" y="6715"/>
                        </a:lnTo>
                        <a:lnTo>
                          <a:pt x="18814" y="6755"/>
                        </a:lnTo>
                        <a:lnTo>
                          <a:pt x="18920" y="6417"/>
                        </a:lnTo>
                        <a:lnTo>
                          <a:pt x="18919" y="6123"/>
                        </a:lnTo>
                        <a:lnTo>
                          <a:pt x="18608" y="5974"/>
                        </a:lnTo>
                        <a:lnTo>
                          <a:pt x="18529" y="5744"/>
                        </a:lnTo>
                        <a:lnTo>
                          <a:pt x="18735" y="5754"/>
                        </a:lnTo>
                        <a:lnTo>
                          <a:pt x="18962" y="5869"/>
                        </a:lnTo>
                        <a:lnTo>
                          <a:pt x="19155" y="6347"/>
                        </a:lnTo>
                        <a:lnTo>
                          <a:pt x="19300" y="6718"/>
                        </a:lnTo>
                        <a:lnTo>
                          <a:pt x="19497" y="6745"/>
                        </a:lnTo>
                        <a:lnTo>
                          <a:pt x="19576" y="6276"/>
                        </a:lnTo>
                        <a:lnTo>
                          <a:pt x="19844" y="6210"/>
                        </a:lnTo>
                        <a:lnTo>
                          <a:pt x="19952" y="6484"/>
                        </a:lnTo>
                        <a:lnTo>
                          <a:pt x="20049" y="6629"/>
                        </a:lnTo>
                        <a:lnTo>
                          <a:pt x="20318" y="6773"/>
                        </a:lnTo>
                        <a:lnTo>
                          <a:pt x="20605" y="6752"/>
                        </a:lnTo>
                        <a:lnTo>
                          <a:pt x="20891" y="6742"/>
                        </a:lnTo>
                        <a:lnTo>
                          <a:pt x="21046" y="6830"/>
                        </a:lnTo>
                        <a:cubicBezTo>
                          <a:pt x="20876" y="6202"/>
                          <a:pt x="20658" y="5585"/>
                          <a:pt x="20394" y="4986"/>
                        </a:cubicBezTo>
                        <a:cubicBezTo>
                          <a:pt x="20129" y="4387"/>
                          <a:pt x="19818" y="3806"/>
                          <a:pt x="19460" y="3248"/>
                        </a:cubicBezTo>
                        <a:close/>
                        <a:moveTo>
                          <a:pt x="16371" y="3400"/>
                        </a:moveTo>
                        <a:lnTo>
                          <a:pt x="16187" y="3408"/>
                        </a:lnTo>
                        <a:lnTo>
                          <a:pt x="16204" y="3599"/>
                        </a:lnTo>
                        <a:lnTo>
                          <a:pt x="16371" y="3791"/>
                        </a:lnTo>
                        <a:lnTo>
                          <a:pt x="16447" y="4096"/>
                        </a:lnTo>
                        <a:lnTo>
                          <a:pt x="16225" y="4321"/>
                        </a:lnTo>
                        <a:lnTo>
                          <a:pt x="16196" y="4575"/>
                        </a:lnTo>
                        <a:lnTo>
                          <a:pt x="16562" y="4535"/>
                        </a:lnTo>
                        <a:lnTo>
                          <a:pt x="16871" y="4246"/>
                        </a:lnTo>
                        <a:lnTo>
                          <a:pt x="16825" y="3981"/>
                        </a:lnTo>
                        <a:lnTo>
                          <a:pt x="16624" y="3768"/>
                        </a:lnTo>
                        <a:lnTo>
                          <a:pt x="16525" y="3575"/>
                        </a:lnTo>
                        <a:lnTo>
                          <a:pt x="16371" y="3400"/>
                        </a:lnTo>
                        <a:close/>
                        <a:moveTo>
                          <a:pt x="16005" y="3821"/>
                        </a:moveTo>
                        <a:lnTo>
                          <a:pt x="15507" y="3965"/>
                        </a:lnTo>
                        <a:lnTo>
                          <a:pt x="15422" y="4269"/>
                        </a:lnTo>
                        <a:lnTo>
                          <a:pt x="15605" y="4447"/>
                        </a:lnTo>
                        <a:lnTo>
                          <a:pt x="15865" y="4300"/>
                        </a:lnTo>
                        <a:lnTo>
                          <a:pt x="15995" y="4016"/>
                        </a:lnTo>
                        <a:lnTo>
                          <a:pt x="16005" y="3821"/>
                        </a:lnTo>
                        <a:close/>
                        <a:moveTo>
                          <a:pt x="17601" y="6690"/>
                        </a:moveTo>
                        <a:lnTo>
                          <a:pt x="17018" y="6830"/>
                        </a:lnTo>
                        <a:lnTo>
                          <a:pt x="16472" y="7251"/>
                        </a:lnTo>
                        <a:lnTo>
                          <a:pt x="15883" y="7177"/>
                        </a:lnTo>
                        <a:lnTo>
                          <a:pt x="15371" y="7386"/>
                        </a:lnTo>
                        <a:lnTo>
                          <a:pt x="15351" y="7723"/>
                        </a:lnTo>
                        <a:lnTo>
                          <a:pt x="15344" y="8176"/>
                        </a:lnTo>
                        <a:lnTo>
                          <a:pt x="14791" y="8427"/>
                        </a:lnTo>
                        <a:lnTo>
                          <a:pt x="14470" y="8966"/>
                        </a:lnTo>
                        <a:lnTo>
                          <a:pt x="14427" y="9238"/>
                        </a:lnTo>
                        <a:lnTo>
                          <a:pt x="14485" y="9506"/>
                        </a:lnTo>
                        <a:lnTo>
                          <a:pt x="14559" y="10077"/>
                        </a:lnTo>
                        <a:lnTo>
                          <a:pt x="14291" y="10340"/>
                        </a:lnTo>
                        <a:lnTo>
                          <a:pt x="14489" y="10907"/>
                        </a:lnTo>
                        <a:lnTo>
                          <a:pt x="14705" y="11107"/>
                        </a:lnTo>
                        <a:lnTo>
                          <a:pt x="14863" y="11452"/>
                        </a:lnTo>
                        <a:lnTo>
                          <a:pt x="15224" y="11657"/>
                        </a:lnTo>
                        <a:lnTo>
                          <a:pt x="15440" y="12110"/>
                        </a:lnTo>
                        <a:lnTo>
                          <a:pt x="15915" y="12121"/>
                        </a:lnTo>
                        <a:lnTo>
                          <a:pt x="16507" y="12021"/>
                        </a:lnTo>
                        <a:lnTo>
                          <a:pt x="16615" y="11666"/>
                        </a:lnTo>
                        <a:lnTo>
                          <a:pt x="17043" y="11634"/>
                        </a:lnTo>
                        <a:lnTo>
                          <a:pt x="17329" y="11727"/>
                        </a:lnTo>
                        <a:lnTo>
                          <a:pt x="17368" y="12053"/>
                        </a:lnTo>
                        <a:lnTo>
                          <a:pt x="17970" y="11885"/>
                        </a:lnTo>
                        <a:lnTo>
                          <a:pt x="18070" y="12216"/>
                        </a:lnTo>
                        <a:lnTo>
                          <a:pt x="17958" y="12878"/>
                        </a:lnTo>
                        <a:lnTo>
                          <a:pt x="18010" y="13214"/>
                        </a:lnTo>
                        <a:lnTo>
                          <a:pt x="18223" y="13273"/>
                        </a:lnTo>
                        <a:lnTo>
                          <a:pt x="18469" y="13089"/>
                        </a:lnTo>
                        <a:lnTo>
                          <a:pt x="18775" y="13162"/>
                        </a:lnTo>
                        <a:lnTo>
                          <a:pt x="18804" y="13438"/>
                        </a:lnTo>
                        <a:lnTo>
                          <a:pt x="18775" y="13578"/>
                        </a:lnTo>
                        <a:lnTo>
                          <a:pt x="18481" y="13526"/>
                        </a:lnTo>
                        <a:lnTo>
                          <a:pt x="18342" y="13818"/>
                        </a:lnTo>
                        <a:lnTo>
                          <a:pt x="18401" y="14088"/>
                        </a:lnTo>
                        <a:lnTo>
                          <a:pt x="18437" y="14999"/>
                        </a:lnTo>
                        <a:lnTo>
                          <a:pt x="18180" y="15238"/>
                        </a:lnTo>
                        <a:lnTo>
                          <a:pt x="18111" y="15537"/>
                        </a:lnTo>
                        <a:lnTo>
                          <a:pt x="18151" y="15966"/>
                        </a:lnTo>
                        <a:lnTo>
                          <a:pt x="18521" y="16113"/>
                        </a:lnTo>
                        <a:lnTo>
                          <a:pt x="18628" y="16506"/>
                        </a:lnTo>
                        <a:lnTo>
                          <a:pt x="18521" y="17195"/>
                        </a:lnTo>
                        <a:lnTo>
                          <a:pt x="18964" y="17391"/>
                        </a:lnTo>
                        <a:lnTo>
                          <a:pt x="19026" y="18018"/>
                        </a:lnTo>
                        <a:cubicBezTo>
                          <a:pt x="20122" y="16520"/>
                          <a:pt x="20854" y="14820"/>
                          <a:pt x="21224" y="13051"/>
                        </a:cubicBezTo>
                        <a:cubicBezTo>
                          <a:pt x="21593" y="11282"/>
                          <a:pt x="21599" y="9445"/>
                          <a:pt x="21243" y="7674"/>
                        </a:cubicBezTo>
                        <a:lnTo>
                          <a:pt x="20932" y="7722"/>
                        </a:lnTo>
                        <a:lnTo>
                          <a:pt x="20649" y="7533"/>
                        </a:lnTo>
                        <a:lnTo>
                          <a:pt x="20471" y="7795"/>
                        </a:lnTo>
                        <a:lnTo>
                          <a:pt x="20145" y="7878"/>
                        </a:lnTo>
                        <a:lnTo>
                          <a:pt x="19996" y="7617"/>
                        </a:lnTo>
                        <a:lnTo>
                          <a:pt x="19679" y="7685"/>
                        </a:lnTo>
                        <a:lnTo>
                          <a:pt x="19314" y="7377"/>
                        </a:lnTo>
                        <a:lnTo>
                          <a:pt x="19275" y="7900"/>
                        </a:lnTo>
                        <a:cubicBezTo>
                          <a:pt x="19190" y="7958"/>
                          <a:pt x="19090" y="7989"/>
                          <a:pt x="18989" y="7988"/>
                        </a:cubicBezTo>
                        <a:cubicBezTo>
                          <a:pt x="18859" y="7987"/>
                          <a:pt x="18735" y="7936"/>
                          <a:pt x="18639" y="7843"/>
                        </a:cubicBezTo>
                        <a:lnTo>
                          <a:pt x="18584" y="7632"/>
                        </a:lnTo>
                        <a:lnTo>
                          <a:pt x="18170" y="7718"/>
                        </a:lnTo>
                        <a:lnTo>
                          <a:pt x="17933" y="7603"/>
                        </a:lnTo>
                        <a:lnTo>
                          <a:pt x="18021" y="6795"/>
                        </a:lnTo>
                        <a:lnTo>
                          <a:pt x="17601" y="6690"/>
                        </a:lnTo>
                        <a:close/>
                      </a:path>
                    </a:pathLst>
                  </a:custGeom>
                  <a:solidFill>
                    <a:srgbClr val="F2F3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prstDash val="solid"/>
                        <a:miter lim="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7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 anchor="ctr"/>
                  <a:lstStyle/>
                  <a:p>
                    <a:pPr>
                      <a:lnSpc>
                        <a:spcPct val="120000"/>
                      </a:lnSpc>
                    </a:pPr>
                    <a:endParaRPr lang="zh-CN" altLang="en-US" sz="1600"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endParaRPr>
                  </a:p>
                </p:txBody>
              </p:sp>
            </p:grpSp>
          </p:grpSp>
        </p:grpSp>
      </p:grpSp>
      <p:sp>
        <p:nvSpPr>
          <p:cNvPr id="24" name="文本框 23"/>
          <p:cNvSpPr txBox="1"/>
          <p:nvPr>
            <p:custDataLst>
              <p:tags r:id="rId17"/>
            </p:custDataLst>
          </p:nvPr>
        </p:nvSpPr>
        <p:spPr>
          <a:xfrm>
            <a:off x="8067675" y="4290695"/>
            <a:ext cx="31210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b="1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弘扬经营之道与工匠精神</a:t>
            </a:r>
            <a:endParaRPr b="1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28" name="文本框 27"/>
          <p:cNvSpPr txBox="1"/>
          <p:nvPr>
            <p:custDataLst>
              <p:tags r:id="rId18"/>
            </p:custDataLst>
          </p:nvPr>
        </p:nvSpPr>
        <p:spPr>
          <a:xfrm>
            <a:off x="8103235" y="2514600"/>
            <a:ext cx="25450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社会认同与信誉</a:t>
            </a:r>
            <a:endParaRPr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29" name="文本框 28"/>
          <p:cNvSpPr txBox="1"/>
          <p:nvPr>
            <p:custDataLst>
              <p:tags r:id="rId19"/>
            </p:custDataLst>
          </p:nvPr>
        </p:nvSpPr>
        <p:spPr>
          <a:xfrm>
            <a:off x="1573530" y="2602865"/>
            <a:ext cx="18415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传承中华文化</a:t>
            </a:r>
            <a:endParaRPr lang="zh-CN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20"/>
            </p:custDataLst>
          </p:nvPr>
        </p:nvSpPr>
        <p:spPr>
          <a:xfrm>
            <a:off x="1566545" y="4179570"/>
            <a:ext cx="17119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b="1" dirty="0">
                <a:solidFill>
                  <a:srgbClr val="E6A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体现品牌价值</a:t>
            </a:r>
            <a:endParaRPr b="1" dirty="0">
              <a:solidFill>
                <a:srgbClr val="E6AD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386070" y="3336290"/>
            <a:ext cx="11049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中华老字号</a:t>
            </a:r>
            <a:endParaRPr lang="zh-CN" altLang="en-US" b="1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1559505" y="476830"/>
            <a:ext cx="55518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39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盐业推动高质量发展情况</a:t>
            </a:r>
            <a:endParaRPr lang="zh-CN" altLang="en-US" sz="239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Box 7"/>
          <p:cNvSpPr txBox="1"/>
          <p:nvPr/>
        </p:nvSpPr>
        <p:spPr>
          <a:xfrm>
            <a:off x="358837" y="691816"/>
            <a:ext cx="34828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1795" b="1" dirty="0">
                <a:solidFill>
                  <a:schemeClr val="bg1"/>
                </a:solidFill>
                <a:latin typeface="汉仪粗黑简"/>
                <a:ea typeface="汉仪粗黑简"/>
              </a:rPr>
              <a:t>一</a:t>
            </a:r>
            <a:endParaRPr lang="zh-CN" altLang="en-US" sz="1795" b="1" dirty="0">
              <a:solidFill>
                <a:schemeClr val="bg1"/>
              </a:solidFill>
              <a:latin typeface="汉仪粗黑简"/>
              <a:ea typeface="汉仪粗黑简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4" name="平行四边形 3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" name="平行四边形 6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8" name="文本框 17"/>
          <p:cNvSpPr txBox="1"/>
          <p:nvPr/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二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grpSp>
        <p:nvGrpSpPr>
          <p:cNvPr id="2" name="组合 1"/>
          <p:cNvGrpSpPr/>
          <p:nvPr>
            <p:custDataLst>
              <p:tags r:id="rId2"/>
            </p:custDataLst>
          </p:nvPr>
        </p:nvGrpSpPr>
        <p:grpSpPr>
          <a:xfrm>
            <a:off x="912495" y="2065020"/>
            <a:ext cx="4838065" cy="2073275"/>
            <a:chOff x="1437" y="3252"/>
            <a:chExt cx="7619" cy="3265"/>
          </a:xfrm>
        </p:grpSpPr>
        <p:grpSp>
          <p:nvGrpSpPr>
            <p:cNvPr id="31" name="组合 30"/>
            <p:cNvGrpSpPr/>
            <p:nvPr/>
          </p:nvGrpSpPr>
          <p:grpSpPr bwMode="auto">
            <a:xfrm>
              <a:off x="1437" y="3252"/>
              <a:ext cx="7619" cy="3265"/>
              <a:chOff x="1630396" y="1571241"/>
              <a:chExt cx="4119974" cy="2148718"/>
            </a:xfrm>
          </p:grpSpPr>
          <p:grpSp>
            <p:nvGrpSpPr>
              <p:cNvPr id="41012" name="组合 13"/>
              <p:cNvGrpSpPr/>
              <p:nvPr/>
            </p:nvGrpSpPr>
            <p:grpSpPr bwMode="auto">
              <a:xfrm>
                <a:off x="1630396" y="1571241"/>
                <a:ext cx="2972292" cy="1694217"/>
                <a:chOff x="1630396" y="1571241"/>
                <a:chExt cx="2972292" cy="1694217"/>
              </a:xfrm>
            </p:grpSpPr>
            <p:sp>
              <p:nvSpPr>
                <p:cNvPr id="32" name="等腰三角形 41"/>
                <p:cNvSpPr/>
                <p:nvPr>
                  <p:custDataLst>
                    <p:tags r:id="rId3"/>
                  </p:custDataLst>
                </p:nvPr>
              </p:nvSpPr>
              <p:spPr>
                <a:xfrm rot="5400000" flipH="1">
                  <a:off x="3008190" y="1670896"/>
                  <a:ext cx="217175" cy="2972763"/>
                </a:xfrm>
                <a:custGeom>
                  <a:avLst/>
                  <a:gdLst>
                    <a:gd name="connsiteX0" fmla="*/ 0 w 218921"/>
                    <a:gd name="connsiteY0" fmla="*/ 2984088 h 2984088"/>
                    <a:gd name="connsiteX1" fmla="*/ 218921 w 218921"/>
                    <a:gd name="connsiteY1" fmla="*/ 0 h 2984088"/>
                    <a:gd name="connsiteX2" fmla="*/ 218921 w 218921"/>
                    <a:gd name="connsiteY2" fmla="*/ 2984088 h 2984088"/>
                    <a:gd name="connsiteX3" fmla="*/ 0 w 218921"/>
                    <a:gd name="connsiteY3" fmla="*/ 2984088 h 2984088"/>
                    <a:gd name="connsiteX0-1" fmla="*/ 0 w 218921"/>
                    <a:gd name="connsiteY0-2" fmla="*/ 2984088 h 2984088"/>
                    <a:gd name="connsiteX1-3" fmla="*/ 108463 w 218921"/>
                    <a:gd name="connsiteY1-4" fmla="*/ 2339462 h 2984088"/>
                    <a:gd name="connsiteX2-5" fmla="*/ 218921 w 218921"/>
                    <a:gd name="connsiteY2-6" fmla="*/ 0 h 2984088"/>
                    <a:gd name="connsiteX3-7" fmla="*/ 218921 w 218921"/>
                    <a:gd name="connsiteY3-8" fmla="*/ 2984088 h 2984088"/>
                    <a:gd name="connsiteX4" fmla="*/ 0 w 218921"/>
                    <a:gd name="connsiteY4" fmla="*/ 2984088 h 2984088"/>
                    <a:gd name="connsiteX0-9" fmla="*/ 2453 w 221374"/>
                    <a:gd name="connsiteY0-10" fmla="*/ 2984088 h 2984088"/>
                    <a:gd name="connsiteX1-11" fmla="*/ 110916 w 221374"/>
                    <a:gd name="connsiteY1-12" fmla="*/ 2339462 h 2984088"/>
                    <a:gd name="connsiteX2-13" fmla="*/ 221374 w 221374"/>
                    <a:gd name="connsiteY2-14" fmla="*/ 0 h 2984088"/>
                    <a:gd name="connsiteX3-15" fmla="*/ 221374 w 221374"/>
                    <a:gd name="connsiteY3-16" fmla="*/ 2984088 h 2984088"/>
                    <a:gd name="connsiteX4-17" fmla="*/ 2453 w 221374"/>
                    <a:gd name="connsiteY4-18" fmla="*/ 2984088 h 2984088"/>
                    <a:gd name="connsiteX0-19" fmla="*/ 8070 w 226991"/>
                    <a:gd name="connsiteY0-20" fmla="*/ 2984088 h 3049797"/>
                    <a:gd name="connsiteX1-21" fmla="*/ 116533 w 226991"/>
                    <a:gd name="connsiteY1-22" fmla="*/ 2339462 h 3049797"/>
                    <a:gd name="connsiteX2-23" fmla="*/ 226991 w 226991"/>
                    <a:gd name="connsiteY2-24" fmla="*/ 0 h 3049797"/>
                    <a:gd name="connsiteX3-25" fmla="*/ 226991 w 226991"/>
                    <a:gd name="connsiteY3-26" fmla="*/ 2984088 h 3049797"/>
                    <a:gd name="connsiteX4-27" fmla="*/ 8070 w 226991"/>
                    <a:gd name="connsiteY4-28" fmla="*/ 2984088 h 3049797"/>
                    <a:gd name="connsiteX0-29" fmla="*/ 3727 w 222648"/>
                    <a:gd name="connsiteY0-30" fmla="*/ 2984088 h 3055655"/>
                    <a:gd name="connsiteX1-31" fmla="*/ 112190 w 222648"/>
                    <a:gd name="connsiteY1-32" fmla="*/ 2339462 h 3055655"/>
                    <a:gd name="connsiteX2-33" fmla="*/ 222648 w 222648"/>
                    <a:gd name="connsiteY2-34" fmla="*/ 0 h 3055655"/>
                    <a:gd name="connsiteX3-35" fmla="*/ 222648 w 222648"/>
                    <a:gd name="connsiteY3-36" fmla="*/ 2984088 h 3055655"/>
                    <a:gd name="connsiteX4-37" fmla="*/ 3727 w 222648"/>
                    <a:gd name="connsiteY4-38" fmla="*/ 2984088 h 3055655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17" y="connsiteY4-18"/>
                    </a:cxn>
                  </a:cxnLst>
                  <a:rect l="l" t="t" r="r" b="b"/>
                  <a:pathLst>
                    <a:path w="222648" h="3055655">
                      <a:moveTo>
                        <a:pt x="3727" y="2984088"/>
                      </a:moveTo>
                      <a:cubicBezTo>
                        <a:pt x="-14683" y="2876650"/>
                        <a:pt x="37271" y="3497108"/>
                        <a:pt x="112190" y="2339462"/>
                      </a:cubicBezTo>
                      <a:cubicBezTo>
                        <a:pt x="187109" y="1181816"/>
                        <a:pt x="185829" y="779821"/>
                        <a:pt x="222648" y="0"/>
                      </a:cubicBezTo>
                      <a:lnTo>
                        <a:pt x="222648" y="2984088"/>
                      </a:lnTo>
                      <a:lnTo>
                        <a:pt x="3727" y="2984088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/>
                    </a:gs>
                    <a:gs pos="59000">
                      <a:srgbClr val="5B595B"/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/>
                </a:p>
              </p:txBody>
            </p:sp>
            <p:sp>
              <p:nvSpPr>
                <p:cNvPr id="33" name="矩形 32"/>
                <p:cNvSpPr/>
                <p:nvPr>
                  <p:custDataLst>
                    <p:tags r:id="rId4"/>
                  </p:custDataLst>
                </p:nvPr>
              </p:nvSpPr>
              <p:spPr>
                <a:xfrm>
                  <a:off x="1701143" y="1571241"/>
                  <a:ext cx="2902016" cy="1477449"/>
                </a:xfrm>
                <a:prstGeom prst="rect">
                  <a:avLst/>
                </a:prstGeom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/>
                </a:p>
              </p:txBody>
            </p:sp>
            <p:grpSp>
              <p:nvGrpSpPr>
                <p:cNvPr id="74" name="组合 18"/>
                <p:cNvGrpSpPr/>
                <p:nvPr/>
              </p:nvGrpSpPr>
              <p:grpSpPr>
                <a:xfrm>
                  <a:off x="2293476" y="1702862"/>
                  <a:ext cx="15260" cy="304374"/>
                  <a:chOff x="6616254" y="1547174"/>
                  <a:chExt cx="17463" cy="363537"/>
                </a:xfrm>
                <a:solidFill>
                  <a:schemeClr val="accent1">
                    <a:lumMod val="75000"/>
                  </a:schemeClr>
                </a:solidFill>
              </p:grpSpPr>
              <p:sp>
                <p:nvSpPr>
                  <p:cNvPr id="34" name="Freeform 43"/>
                  <p:cNvSpPr/>
                  <p:nvPr>
                    <p:custDataLst>
                      <p:tags r:id="rId5"/>
                    </p:custDataLst>
                  </p:nvPr>
                </p:nvSpPr>
                <p:spPr bwMode="auto">
                  <a:xfrm>
                    <a:off x="6625779" y="1547174"/>
                    <a:ext cx="0" cy="17685"/>
                  </a:xfrm>
                  <a:custGeom>
                    <a:avLst/>
                    <a:gdLst>
                      <a:gd name="T0" fmla="*/ 11 h 11"/>
                      <a:gd name="T1" fmla="*/ 0 h 11"/>
                      <a:gd name="T2" fmla="*/ 0 h 11"/>
                      <a:gd name="T3" fmla="*/ 0 h 11"/>
                      <a:gd name="T4" fmla="*/ 11 h 11"/>
                      <a:gd name="T5" fmla="*/ 11 h 11"/>
                      <a:gd name="T6" fmla="*/ 11 h 11"/>
                    </a:gdLst>
                    <a:ahLst/>
                    <a:cxnLst>
                      <a:cxn ang="0">
                        <a:pos x="0" y="T0"/>
                      </a:cxn>
                      <a:cxn ang="0">
                        <a:pos x="0" y="T1"/>
                      </a:cxn>
                      <a:cxn ang="0">
                        <a:pos x="0" y="T2"/>
                      </a:cxn>
                      <a:cxn ang="0">
                        <a:pos x="0" y="T3"/>
                      </a:cxn>
                      <a:cxn ang="0">
                        <a:pos x="0" y="T4"/>
                      </a:cxn>
                      <a:cxn ang="0">
                        <a:pos x="0" y="T5"/>
                      </a:cxn>
                      <a:cxn ang="0">
                        <a:pos x="0" y="T6"/>
                      </a:cxn>
                    </a:cxnLst>
                    <a:rect l="0" t="0" r="r" b="b"/>
                    <a:pathLst>
                      <a:path h="11">
                        <a:moveTo>
                          <a:pt x="0" y="11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11"/>
                        </a:lnTo>
                        <a:lnTo>
                          <a:pt x="0" y="11"/>
                        </a:lnTo>
                        <a:lnTo>
                          <a:pt x="0" y="11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lIns="68580" tIns="34290" rIns="68580" bIns="34290"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35" name="Freeform 44"/>
                  <p:cNvSpPr/>
                  <p:nvPr>
                    <p:custDataLst>
                      <p:tags r:id="rId6"/>
                    </p:custDataLst>
                  </p:nvPr>
                </p:nvSpPr>
                <p:spPr bwMode="auto">
                  <a:xfrm>
                    <a:off x="6625779" y="1891060"/>
                    <a:ext cx="0" cy="19651"/>
                  </a:xfrm>
                  <a:custGeom>
                    <a:avLst/>
                    <a:gdLst>
                      <a:gd name="T0" fmla="*/ 12 h 12"/>
                      <a:gd name="T1" fmla="*/ 12 h 12"/>
                      <a:gd name="T2" fmla="*/ 12 h 12"/>
                      <a:gd name="T3" fmla="*/ 0 h 12"/>
                      <a:gd name="T4" fmla="*/ 0 h 12"/>
                      <a:gd name="T5" fmla="*/ 0 h 12"/>
                      <a:gd name="T6" fmla="*/ 12 h 12"/>
                    </a:gdLst>
                    <a:ahLst/>
                    <a:cxnLst>
                      <a:cxn ang="0">
                        <a:pos x="0" y="T0"/>
                      </a:cxn>
                      <a:cxn ang="0">
                        <a:pos x="0" y="T1"/>
                      </a:cxn>
                      <a:cxn ang="0">
                        <a:pos x="0" y="T2"/>
                      </a:cxn>
                      <a:cxn ang="0">
                        <a:pos x="0" y="T3"/>
                      </a:cxn>
                      <a:cxn ang="0">
                        <a:pos x="0" y="T4"/>
                      </a:cxn>
                      <a:cxn ang="0">
                        <a:pos x="0" y="T5"/>
                      </a:cxn>
                      <a:cxn ang="0">
                        <a:pos x="0" y="T6"/>
                      </a:cxn>
                    </a:cxnLst>
                    <a:rect l="0" t="0" r="r" b="b"/>
                    <a:pathLst>
                      <a:path h="12">
                        <a:moveTo>
                          <a:pt x="0" y="12"/>
                        </a:moveTo>
                        <a:lnTo>
                          <a:pt x="0" y="12"/>
                        </a:lnTo>
                        <a:lnTo>
                          <a:pt x="0" y="1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12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lIns="68580" tIns="34290" rIns="68580" bIns="34290"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36" name="Rectangle 47"/>
                  <p:cNvSpPr>
                    <a:spLocks noChangeArrowheads="1"/>
                  </p:cNvSpPr>
                  <p:nvPr>
                    <p:custDataLst>
                      <p:tags r:id="rId7"/>
                    </p:custDataLst>
                  </p:nvPr>
                </p:nvSpPr>
                <p:spPr bwMode="auto">
                  <a:xfrm>
                    <a:off x="6625779" y="1891060"/>
                    <a:ext cx="0" cy="19651"/>
                  </a:xfrm>
                  <a:prstGeom prst="rect">
                    <a:avLst/>
                  </a:pr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68580" tIns="34290" rIns="68580" bIns="34290"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37" name="Freeform 48"/>
                  <p:cNvSpPr/>
                  <p:nvPr>
                    <p:custDataLst>
                      <p:tags r:id="rId8"/>
                    </p:custDataLst>
                  </p:nvPr>
                </p:nvSpPr>
                <p:spPr bwMode="auto">
                  <a:xfrm>
                    <a:off x="6625779" y="1547174"/>
                    <a:ext cx="0" cy="17685"/>
                  </a:xfrm>
                  <a:custGeom>
                    <a:avLst/>
                    <a:gdLst>
                      <a:gd name="T0" fmla="*/ 11 h 11"/>
                      <a:gd name="T1" fmla="*/ 6 h 11"/>
                      <a:gd name="T2" fmla="*/ 0 h 11"/>
                      <a:gd name="T3" fmla="*/ 0 h 11"/>
                      <a:gd name="T4" fmla="*/ 6 h 11"/>
                      <a:gd name="T5" fmla="*/ 11 h 11"/>
                      <a:gd name="T6" fmla="*/ 11 h 11"/>
                    </a:gdLst>
                    <a:ahLst/>
                    <a:cxnLst>
                      <a:cxn ang="0">
                        <a:pos x="0" y="T0"/>
                      </a:cxn>
                      <a:cxn ang="0">
                        <a:pos x="0" y="T1"/>
                      </a:cxn>
                      <a:cxn ang="0">
                        <a:pos x="0" y="T2"/>
                      </a:cxn>
                      <a:cxn ang="0">
                        <a:pos x="0" y="T3"/>
                      </a:cxn>
                      <a:cxn ang="0">
                        <a:pos x="0" y="T4"/>
                      </a:cxn>
                      <a:cxn ang="0">
                        <a:pos x="0" y="T5"/>
                      </a:cxn>
                      <a:cxn ang="0">
                        <a:pos x="0" y="T6"/>
                      </a:cxn>
                    </a:cxnLst>
                    <a:rect l="0" t="0" r="r" b="b"/>
                    <a:pathLst>
                      <a:path h="11">
                        <a:moveTo>
                          <a:pt x="0" y="11"/>
                        </a:moveTo>
                        <a:lnTo>
                          <a:pt x="0" y="6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6"/>
                        </a:lnTo>
                        <a:lnTo>
                          <a:pt x="0" y="11"/>
                        </a:lnTo>
                        <a:lnTo>
                          <a:pt x="0" y="11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lIns="68580" tIns="34290" rIns="68580" bIns="34290"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38" name="Freeform 54"/>
                  <p:cNvSpPr/>
                  <p:nvPr>
                    <p:custDataLst>
                      <p:tags r:id="rId9"/>
                    </p:custDataLst>
                  </p:nvPr>
                </p:nvSpPr>
                <p:spPr bwMode="auto">
                  <a:xfrm>
                    <a:off x="6625779" y="1547174"/>
                    <a:ext cx="0" cy="17685"/>
                  </a:xfrm>
                  <a:custGeom>
                    <a:avLst/>
                    <a:gdLst>
                      <a:gd name="T0" fmla="*/ 11 h 11"/>
                      <a:gd name="T1" fmla="*/ 0 h 11"/>
                      <a:gd name="T2" fmla="*/ 6 h 11"/>
                      <a:gd name="T3" fmla="*/ 0 h 11"/>
                      <a:gd name="T4" fmla="*/ 0 h 11"/>
                      <a:gd name="T5" fmla="*/ 11 h 11"/>
                      <a:gd name="T6" fmla="*/ 11 h 11"/>
                    </a:gdLst>
                    <a:ahLst/>
                    <a:cxnLst>
                      <a:cxn ang="0">
                        <a:pos x="0" y="T0"/>
                      </a:cxn>
                      <a:cxn ang="0">
                        <a:pos x="0" y="T1"/>
                      </a:cxn>
                      <a:cxn ang="0">
                        <a:pos x="0" y="T2"/>
                      </a:cxn>
                      <a:cxn ang="0">
                        <a:pos x="0" y="T3"/>
                      </a:cxn>
                      <a:cxn ang="0">
                        <a:pos x="0" y="T4"/>
                      </a:cxn>
                      <a:cxn ang="0">
                        <a:pos x="0" y="T5"/>
                      </a:cxn>
                      <a:cxn ang="0">
                        <a:pos x="0" y="T6"/>
                      </a:cxn>
                    </a:cxnLst>
                    <a:rect l="0" t="0" r="r" b="b"/>
                    <a:pathLst>
                      <a:path h="11">
                        <a:moveTo>
                          <a:pt x="0" y="11"/>
                        </a:moveTo>
                        <a:lnTo>
                          <a:pt x="0" y="0"/>
                        </a:lnTo>
                        <a:lnTo>
                          <a:pt x="0" y="6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11"/>
                        </a:lnTo>
                        <a:lnTo>
                          <a:pt x="0" y="11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lIns="68580" tIns="34290" rIns="68580" bIns="34290"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41" name="Freeform 63"/>
                  <p:cNvSpPr/>
                  <p:nvPr>
                    <p:custDataLst>
                      <p:tags r:id="rId10"/>
                    </p:custDataLst>
                  </p:nvPr>
                </p:nvSpPr>
                <p:spPr bwMode="auto">
                  <a:xfrm>
                    <a:off x="6625779" y="1547174"/>
                    <a:ext cx="0" cy="17685"/>
                  </a:xfrm>
                  <a:custGeom>
                    <a:avLst/>
                    <a:gdLst>
                      <a:gd name="T0" fmla="*/ 1 w 1"/>
                      <a:gd name="T1" fmla="*/ 16 h 16"/>
                      <a:gd name="T2" fmla="*/ 1 w 1"/>
                      <a:gd name="T3" fmla="*/ 0 h 16"/>
                      <a:gd name="T4" fmla="*/ 0 w 1"/>
                      <a:gd name="T5" fmla="*/ 0 h 16"/>
                      <a:gd name="T6" fmla="*/ 1 w 1"/>
                      <a:gd name="T7" fmla="*/ 0 h 16"/>
                      <a:gd name="T8" fmla="*/ 1 w 1"/>
                      <a:gd name="T9" fmla="*/ 16 h 16"/>
                      <a:gd name="T10" fmla="*/ 1 w 1"/>
                      <a:gd name="T11" fmla="*/ 16 h 16"/>
                      <a:gd name="T12" fmla="*/ 1 w 1"/>
                      <a:gd name="T13" fmla="*/ 16 h 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" h="16">
                        <a:moveTo>
                          <a:pt x="1" y="16"/>
                        </a:moveTo>
                        <a:cubicBezTo>
                          <a:pt x="1" y="0"/>
                          <a:pt x="1" y="0"/>
                          <a:pt x="1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1" y="0"/>
                          <a:pt x="1" y="0"/>
                          <a:pt x="1" y="0"/>
                        </a:cubicBezTo>
                        <a:cubicBezTo>
                          <a:pt x="1" y="16"/>
                          <a:pt x="1" y="16"/>
                          <a:pt x="1" y="16"/>
                        </a:cubicBezTo>
                        <a:cubicBezTo>
                          <a:pt x="1" y="16"/>
                          <a:pt x="1" y="16"/>
                          <a:pt x="1" y="16"/>
                        </a:cubicBezTo>
                        <a:cubicBezTo>
                          <a:pt x="1" y="16"/>
                          <a:pt x="1" y="16"/>
                          <a:pt x="1" y="16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lIns="68580" tIns="34290" rIns="68580" bIns="34290"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42" name="Freeform 64"/>
                  <p:cNvSpPr/>
                  <p:nvPr>
                    <p:custDataLst>
                      <p:tags r:id="rId11"/>
                    </p:custDataLst>
                  </p:nvPr>
                </p:nvSpPr>
                <p:spPr bwMode="auto">
                  <a:xfrm>
                    <a:off x="6625779" y="1891060"/>
                    <a:ext cx="0" cy="19651"/>
                  </a:xfrm>
                  <a:custGeom>
                    <a:avLst/>
                    <a:gdLst>
                      <a:gd name="T0" fmla="*/ 1 w 1"/>
                      <a:gd name="T1" fmla="*/ 16 h 16"/>
                      <a:gd name="T2" fmla="*/ 0 w 1"/>
                      <a:gd name="T3" fmla="*/ 16 h 16"/>
                      <a:gd name="T4" fmla="*/ 1 w 1"/>
                      <a:gd name="T5" fmla="*/ 16 h 16"/>
                      <a:gd name="T6" fmla="*/ 1 w 1"/>
                      <a:gd name="T7" fmla="*/ 0 h 16"/>
                      <a:gd name="T8" fmla="*/ 1 w 1"/>
                      <a:gd name="T9" fmla="*/ 0 h 16"/>
                      <a:gd name="T10" fmla="*/ 1 w 1"/>
                      <a:gd name="T11" fmla="*/ 0 h 16"/>
                      <a:gd name="T12" fmla="*/ 1 w 1"/>
                      <a:gd name="T13" fmla="*/ 16 h 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" h="16">
                        <a:moveTo>
                          <a:pt x="1" y="16"/>
                        </a:moveTo>
                        <a:cubicBezTo>
                          <a:pt x="1" y="16"/>
                          <a:pt x="1" y="16"/>
                          <a:pt x="0" y="16"/>
                        </a:cubicBezTo>
                        <a:cubicBezTo>
                          <a:pt x="1" y="16"/>
                          <a:pt x="1" y="16"/>
                          <a:pt x="1" y="16"/>
                        </a:cubicBezTo>
                        <a:cubicBezTo>
                          <a:pt x="1" y="0"/>
                          <a:pt x="1" y="0"/>
                          <a:pt x="1" y="0"/>
                        </a:cubicBezTo>
                        <a:cubicBezTo>
                          <a:pt x="1" y="0"/>
                          <a:pt x="1" y="0"/>
                          <a:pt x="1" y="0"/>
                        </a:cubicBezTo>
                        <a:cubicBezTo>
                          <a:pt x="1" y="0"/>
                          <a:pt x="1" y="0"/>
                          <a:pt x="1" y="0"/>
                        </a:cubicBezTo>
                        <a:lnTo>
                          <a:pt x="1" y="16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lIns="68580" tIns="34290" rIns="68580" bIns="34290"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43" name="Freeform 65"/>
                  <p:cNvSpPr/>
                  <p:nvPr>
                    <p:custDataLst>
                      <p:tags r:id="rId12"/>
                    </p:custDataLst>
                  </p:nvPr>
                </p:nvSpPr>
                <p:spPr bwMode="auto">
                  <a:xfrm>
                    <a:off x="6625779" y="1891060"/>
                    <a:ext cx="0" cy="19651"/>
                  </a:xfrm>
                  <a:custGeom>
                    <a:avLst/>
                    <a:gdLst>
                      <a:gd name="T0" fmla="*/ 12 h 12"/>
                      <a:gd name="T1" fmla="*/ 6 h 12"/>
                      <a:gd name="T2" fmla="*/ 0 h 12"/>
                      <a:gd name="T3" fmla="*/ 0 h 12"/>
                      <a:gd name="T4" fmla="*/ 6 h 12"/>
                      <a:gd name="T5" fmla="*/ 12 h 12"/>
                      <a:gd name="T6" fmla="*/ 12 h 12"/>
                    </a:gdLst>
                    <a:ahLst/>
                    <a:cxnLst>
                      <a:cxn ang="0">
                        <a:pos x="0" y="T0"/>
                      </a:cxn>
                      <a:cxn ang="0">
                        <a:pos x="0" y="T1"/>
                      </a:cxn>
                      <a:cxn ang="0">
                        <a:pos x="0" y="T2"/>
                      </a:cxn>
                      <a:cxn ang="0">
                        <a:pos x="0" y="T3"/>
                      </a:cxn>
                      <a:cxn ang="0">
                        <a:pos x="0" y="T4"/>
                      </a:cxn>
                      <a:cxn ang="0">
                        <a:pos x="0" y="T5"/>
                      </a:cxn>
                      <a:cxn ang="0">
                        <a:pos x="0" y="T6"/>
                      </a:cxn>
                    </a:cxnLst>
                    <a:rect l="0" t="0" r="r" b="b"/>
                    <a:pathLst>
                      <a:path h="12">
                        <a:moveTo>
                          <a:pt x="0" y="12"/>
                        </a:moveTo>
                        <a:lnTo>
                          <a:pt x="0" y="6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6"/>
                        </a:lnTo>
                        <a:lnTo>
                          <a:pt x="0" y="12"/>
                        </a:lnTo>
                        <a:lnTo>
                          <a:pt x="0" y="12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lIns="68580" tIns="34290" rIns="68580" bIns="34290"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48" name="Freeform 70"/>
                  <p:cNvSpPr/>
                  <p:nvPr>
                    <p:custDataLst>
                      <p:tags r:id="rId13"/>
                    </p:custDataLst>
                  </p:nvPr>
                </p:nvSpPr>
                <p:spPr bwMode="auto">
                  <a:xfrm>
                    <a:off x="6625779" y="1547174"/>
                    <a:ext cx="0" cy="17685"/>
                  </a:xfrm>
                  <a:custGeom>
                    <a:avLst/>
                    <a:gdLst>
                      <a:gd name="T0" fmla="*/ 11 h 11"/>
                      <a:gd name="T1" fmla="*/ 11 h 11"/>
                      <a:gd name="T2" fmla="*/ 6 h 11"/>
                      <a:gd name="T3" fmla="*/ 0 h 11"/>
                      <a:gd name="T4" fmla="*/ 0 h 11"/>
                      <a:gd name="T5" fmla="*/ 5 h 11"/>
                      <a:gd name="T6" fmla="*/ 11 h 11"/>
                    </a:gdLst>
                    <a:ahLst/>
                    <a:cxnLst>
                      <a:cxn ang="0">
                        <a:pos x="0" y="T0"/>
                      </a:cxn>
                      <a:cxn ang="0">
                        <a:pos x="0" y="T1"/>
                      </a:cxn>
                      <a:cxn ang="0">
                        <a:pos x="0" y="T2"/>
                      </a:cxn>
                      <a:cxn ang="0">
                        <a:pos x="0" y="T3"/>
                      </a:cxn>
                      <a:cxn ang="0">
                        <a:pos x="0" y="T4"/>
                      </a:cxn>
                      <a:cxn ang="0">
                        <a:pos x="0" y="T5"/>
                      </a:cxn>
                      <a:cxn ang="0">
                        <a:pos x="0" y="T6"/>
                      </a:cxn>
                    </a:cxnLst>
                    <a:rect l="0" t="0" r="r" b="b"/>
                    <a:pathLst>
                      <a:path h="11">
                        <a:moveTo>
                          <a:pt x="0" y="11"/>
                        </a:moveTo>
                        <a:lnTo>
                          <a:pt x="0" y="11"/>
                        </a:lnTo>
                        <a:lnTo>
                          <a:pt x="0" y="6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5"/>
                        </a:lnTo>
                        <a:lnTo>
                          <a:pt x="0" y="11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lIns="68580" tIns="34290" rIns="68580" bIns="34290"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51" name="Rectangle 73"/>
                  <p:cNvSpPr>
                    <a:spLocks noChangeArrowheads="1"/>
                  </p:cNvSpPr>
                  <p:nvPr>
                    <p:custDataLst>
                      <p:tags r:id="rId14"/>
                    </p:custDataLst>
                  </p:nvPr>
                </p:nvSpPr>
                <p:spPr bwMode="auto">
                  <a:xfrm>
                    <a:off x="6625779" y="1547174"/>
                    <a:ext cx="0" cy="17685"/>
                  </a:xfrm>
                  <a:prstGeom prst="rect">
                    <a:avLst/>
                  </a:pr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68580" tIns="34290" rIns="68580" bIns="34290"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55" name="Rectangle 77"/>
                  <p:cNvSpPr>
                    <a:spLocks noChangeArrowheads="1"/>
                  </p:cNvSpPr>
                  <p:nvPr>
                    <p:custDataLst>
                      <p:tags r:id="rId15"/>
                    </p:custDataLst>
                  </p:nvPr>
                </p:nvSpPr>
                <p:spPr bwMode="auto">
                  <a:xfrm>
                    <a:off x="6625779" y="1891060"/>
                    <a:ext cx="0" cy="19651"/>
                  </a:xfrm>
                  <a:prstGeom prst="rect">
                    <a:avLst/>
                  </a:pr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68580" tIns="34290" rIns="68580" bIns="34290"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61" name="Freeform 83"/>
                  <p:cNvSpPr/>
                  <p:nvPr>
                    <p:custDataLst>
                      <p:tags r:id="rId16"/>
                    </p:custDataLst>
                  </p:nvPr>
                </p:nvSpPr>
                <p:spPr bwMode="auto">
                  <a:xfrm>
                    <a:off x="6616254" y="1900886"/>
                    <a:ext cx="17463" cy="0"/>
                  </a:xfrm>
                  <a:custGeom>
                    <a:avLst/>
                    <a:gdLst>
                      <a:gd name="T0" fmla="*/ 0 w 11"/>
                      <a:gd name="T1" fmla="*/ 0 w 11"/>
                      <a:gd name="T2" fmla="*/ 11 w 11"/>
                      <a:gd name="T3" fmla="*/ 0 w 11"/>
                    </a:gdLst>
                    <a:ahLst/>
                    <a:cxnLst>
                      <a:cxn ang="0">
                        <a:pos x="T0" y="0"/>
                      </a:cxn>
                      <a:cxn ang="0">
                        <a:pos x="T1" y="0"/>
                      </a:cxn>
                      <a:cxn ang="0">
                        <a:pos x="T2" y="0"/>
                      </a:cxn>
                      <a:cxn ang="0">
                        <a:pos x="T3" y="0"/>
                      </a:cxn>
                    </a:cxnLst>
                    <a:rect l="0" t="0" r="r" b="b"/>
                    <a:pathLst>
                      <a:path w="11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11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lIns="68580" tIns="34290" rIns="68580" bIns="34290"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63" name="Freeform 85"/>
                  <p:cNvSpPr/>
                  <p:nvPr>
                    <p:custDataLst>
                      <p:tags r:id="rId17"/>
                    </p:custDataLst>
                  </p:nvPr>
                </p:nvSpPr>
                <p:spPr bwMode="auto">
                  <a:xfrm>
                    <a:off x="6616254" y="1556999"/>
                    <a:ext cx="17463" cy="0"/>
                  </a:xfrm>
                  <a:custGeom>
                    <a:avLst/>
                    <a:gdLst>
                      <a:gd name="T0" fmla="*/ 11 w 11"/>
                      <a:gd name="T1" fmla="*/ 0 w 11"/>
                      <a:gd name="T2" fmla="*/ 11 w 11"/>
                      <a:gd name="T3" fmla="*/ 11 w 11"/>
                    </a:gdLst>
                    <a:ahLst/>
                    <a:cxnLst>
                      <a:cxn ang="0">
                        <a:pos x="T0" y="0"/>
                      </a:cxn>
                      <a:cxn ang="0">
                        <a:pos x="T1" y="0"/>
                      </a:cxn>
                      <a:cxn ang="0">
                        <a:pos x="T2" y="0"/>
                      </a:cxn>
                      <a:cxn ang="0">
                        <a:pos x="T3" y="0"/>
                      </a:cxn>
                    </a:cxnLst>
                    <a:rect l="0" t="0" r="r" b="b"/>
                    <a:pathLst>
                      <a:path w="11">
                        <a:moveTo>
                          <a:pt x="11" y="0"/>
                        </a:moveTo>
                        <a:lnTo>
                          <a:pt x="0" y="0"/>
                        </a:lnTo>
                        <a:lnTo>
                          <a:pt x="11" y="0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lIns="68580" tIns="34290" rIns="68580" bIns="34290"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65" name="Freeform 41"/>
                  <p:cNvSpPr/>
                  <p:nvPr>
                    <p:custDataLst>
                      <p:tags r:id="rId18"/>
                    </p:custDataLst>
                  </p:nvPr>
                </p:nvSpPr>
                <p:spPr bwMode="auto">
                  <a:xfrm>
                    <a:off x="6625779" y="1891060"/>
                    <a:ext cx="0" cy="19651"/>
                  </a:xfrm>
                  <a:custGeom>
                    <a:avLst/>
                    <a:gdLst>
                      <a:gd name="T0" fmla="*/ 12 h 12"/>
                      <a:gd name="T1" fmla="*/ 12 h 12"/>
                      <a:gd name="T2" fmla="*/ 0 h 12"/>
                      <a:gd name="T3" fmla="*/ 0 h 12"/>
                      <a:gd name="T4" fmla="*/ 4 h 12"/>
                      <a:gd name="T5" fmla="*/ 12 h 12"/>
                    </a:gdLst>
                    <a:ahLst/>
                    <a:cxnLst>
                      <a:cxn ang="0">
                        <a:pos x="0" y="T0"/>
                      </a:cxn>
                      <a:cxn ang="0">
                        <a:pos x="0" y="T1"/>
                      </a:cxn>
                      <a:cxn ang="0">
                        <a:pos x="0" y="T2"/>
                      </a:cxn>
                      <a:cxn ang="0">
                        <a:pos x="0" y="T3"/>
                      </a:cxn>
                      <a:cxn ang="0">
                        <a:pos x="0" y="T4"/>
                      </a:cxn>
                      <a:cxn ang="0">
                        <a:pos x="0" y="T5"/>
                      </a:cxn>
                    </a:cxnLst>
                    <a:rect l="0" t="0" r="r" b="b"/>
                    <a:pathLst>
                      <a:path h="12">
                        <a:moveTo>
                          <a:pt x="0" y="12"/>
                        </a:moveTo>
                        <a:lnTo>
                          <a:pt x="0" y="1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4"/>
                        </a:lnTo>
                        <a:lnTo>
                          <a:pt x="0" y="12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lIns="68580" tIns="34290" rIns="68580" bIns="34290"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>
                      <a:latin typeface="+mn-lt"/>
                      <a:ea typeface="+mn-ea"/>
                    </a:endParaRPr>
                  </a:p>
                </p:txBody>
              </p:sp>
            </p:grpSp>
          </p:grpSp>
          <p:sp>
            <p:nvSpPr>
              <p:cNvPr id="39" name="椭圆 38"/>
              <p:cNvSpPr/>
              <p:nvPr>
                <p:custDataLst>
                  <p:tags r:id="rId19"/>
                </p:custDataLst>
              </p:nvPr>
            </p:nvSpPr>
            <p:spPr>
              <a:xfrm>
                <a:off x="4316009" y="2285287"/>
                <a:ext cx="1434361" cy="1434672"/>
              </a:xfrm>
              <a:prstGeom prst="ellipse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ang="5400000" scaled="0"/>
              </a:gradFill>
              <a:ln>
                <a:noFill/>
              </a:ln>
              <a:effectLst>
                <a:outerShdw blurRad="152400" dist="101600" dir="10800000" sx="98000" sy="98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sz="4500" dirty="0">
                    <a:solidFill>
                      <a:schemeClr val="bg1"/>
                    </a:solidFill>
                  </a:rPr>
                  <a:t>01</a:t>
                </a:r>
                <a:endParaRPr lang="en-US" altLang="zh-CN" sz="45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0966" name="矩形 121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2014" y="3357"/>
              <a:ext cx="4390" cy="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p>
              <a:pPr>
                <a:lnSpc>
                  <a:spcPct val="150000"/>
                </a:lnSpc>
              </a:pPr>
              <a:r>
                <a:rPr lang="zh-CN" sz="1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行业已由改革初期的竞争无序逐渐开始理性化</a:t>
              </a:r>
              <a:endParaRPr lang="zh-CN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0" name="组合 39"/>
          <p:cNvGrpSpPr/>
          <p:nvPr>
            <p:custDataLst>
              <p:tags r:id="rId21"/>
            </p:custDataLst>
          </p:nvPr>
        </p:nvGrpSpPr>
        <p:grpSpPr>
          <a:xfrm>
            <a:off x="6441440" y="1993265"/>
            <a:ext cx="5097145" cy="2146300"/>
            <a:chOff x="10144" y="3139"/>
            <a:chExt cx="8027" cy="3380"/>
          </a:xfrm>
        </p:grpSpPr>
        <p:grpSp>
          <p:nvGrpSpPr>
            <p:cNvPr id="44" name="组合 43"/>
            <p:cNvGrpSpPr/>
            <p:nvPr/>
          </p:nvGrpSpPr>
          <p:grpSpPr bwMode="auto">
            <a:xfrm flipH="1">
              <a:off x="10144" y="3139"/>
              <a:ext cx="8027" cy="3380"/>
              <a:chOff x="1550756" y="1580380"/>
              <a:chExt cx="4235527" cy="2208983"/>
            </a:xfrm>
          </p:grpSpPr>
          <p:sp>
            <p:nvSpPr>
              <p:cNvPr id="45" name="等腰三角形 41"/>
              <p:cNvSpPr/>
              <p:nvPr>
                <p:custDataLst>
                  <p:tags r:id="rId22"/>
                </p:custDataLst>
              </p:nvPr>
            </p:nvSpPr>
            <p:spPr>
              <a:xfrm rot="5400000" flipH="1">
                <a:off x="2967232" y="1683397"/>
                <a:ext cx="222205" cy="3055157"/>
              </a:xfrm>
              <a:custGeom>
                <a:avLst/>
                <a:gdLst>
                  <a:gd name="connsiteX0" fmla="*/ 0 w 218921"/>
                  <a:gd name="connsiteY0" fmla="*/ 2984088 h 2984088"/>
                  <a:gd name="connsiteX1" fmla="*/ 218921 w 218921"/>
                  <a:gd name="connsiteY1" fmla="*/ 0 h 2984088"/>
                  <a:gd name="connsiteX2" fmla="*/ 218921 w 218921"/>
                  <a:gd name="connsiteY2" fmla="*/ 2984088 h 2984088"/>
                  <a:gd name="connsiteX3" fmla="*/ 0 w 218921"/>
                  <a:gd name="connsiteY3" fmla="*/ 2984088 h 2984088"/>
                  <a:gd name="connsiteX0-1" fmla="*/ 0 w 218921"/>
                  <a:gd name="connsiteY0-2" fmla="*/ 2984088 h 2984088"/>
                  <a:gd name="connsiteX1-3" fmla="*/ 108463 w 218921"/>
                  <a:gd name="connsiteY1-4" fmla="*/ 2339462 h 2984088"/>
                  <a:gd name="connsiteX2-5" fmla="*/ 218921 w 218921"/>
                  <a:gd name="connsiteY2-6" fmla="*/ 0 h 2984088"/>
                  <a:gd name="connsiteX3-7" fmla="*/ 218921 w 218921"/>
                  <a:gd name="connsiteY3-8" fmla="*/ 2984088 h 2984088"/>
                  <a:gd name="connsiteX4" fmla="*/ 0 w 218921"/>
                  <a:gd name="connsiteY4" fmla="*/ 2984088 h 2984088"/>
                  <a:gd name="connsiteX0-9" fmla="*/ 2453 w 221374"/>
                  <a:gd name="connsiteY0-10" fmla="*/ 2984088 h 2984088"/>
                  <a:gd name="connsiteX1-11" fmla="*/ 110916 w 221374"/>
                  <a:gd name="connsiteY1-12" fmla="*/ 2339462 h 2984088"/>
                  <a:gd name="connsiteX2-13" fmla="*/ 221374 w 221374"/>
                  <a:gd name="connsiteY2-14" fmla="*/ 0 h 2984088"/>
                  <a:gd name="connsiteX3-15" fmla="*/ 221374 w 221374"/>
                  <a:gd name="connsiteY3-16" fmla="*/ 2984088 h 2984088"/>
                  <a:gd name="connsiteX4-17" fmla="*/ 2453 w 221374"/>
                  <a:gd name="connsiteY4-18" fmla="*/ 2984088 h 2984088"/>
                  <a:gd name="connsiteX0-19" fmla="*/ 8070 w 226991"/>
                  <a:gd name="connsiteY0-20" fmla="*/ 2984088 h 3049797"/>
                  <a:gd name="connsiteX1-21" fmla="*/ 116533 w 226991"/>
                  <a:gd name="connsiteY1-22" fmla="*/ 2339462 h 3049797"/>
                  <a:gd name="connsiteX2-23" fmla="*/ 226991 w 226991"/>
                  <a:gd name="connsiteY2-24" fmla="*/ 0 h 3049797"/>
                  <a:gd name="connsiteX3-25" fmla="*/ 226991 w 226991"/>
                  <a:gd name="connsiteY3-26" fmla="*/ 2984088 h 3049797"/>
                  <a:gd name="connsiteX4-27" fmla="*/ 8070 w 226991"/>
                  <a:gd name="connsiteY4-28" fmla="*/ 2984088 h 3049797"/>
                  <a:gd name="connsiteX0-29" fmla="*/ 3727 w 222648"/>
                  <a:gd name="connsiteY0-30" fmla="*/ 2984088 h 3055655"/>
                  <a:gd name="connsiteX1-31" fmla="*/ 112190 w 222648"/>
                  <a:gd name="connsiteY1-32" fmla="*/ 2339462 h 3055655"/>
                  <a:gd name="connsiteX2-33" fmla="*/ 222648 w 222648"/>
                  <a:gd name="connsiteY2-34" fmla="*/ 0 h 3055655"/>
                  <a:gd name="connsiteX3-35" fmla="*/ 222648 w 222648"/>
                  <a:gd name="connsiteY3-36" fmla="*/ 2984088 h 3055655"/>
                  <a:gd name="connsiteX4-37" fmla="*/ 3727 w 222648"/>
                  <a:gd name="connsiteY4-38" fmla="*/ 2984088 h 305565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17" y="connsiteY4-18"/>
                  </a:cxn>
                </a:cxnLst>
                <a:rect l="l" t="t" r="r" b="b"/>
                <a:pathLst>
                  <a:path w="222648" h="3055655">
                    <a:moveTo>
                      <a:pt x="3727" y="2984088"/>
                    </a:moveTo>
                    <a:cubicBezTo>
                      <a:pt x="-14683" y="2876650"/>
                      <a:pt x="37271" y="3497108"/>
                      <a:pt x="112190" y="2339462"/>
                    </a:cubicBezTo>
                    <a:cubicBezTo>
                      <a:pt x="187109" y="1181816"/>
                      <a:pt x="185829" y="779821"/>
                      <a:pt x="222648" y="0"/>
                    </a:cubicBezTo>
                    <a:lnTo>
                      <a:pt x="222648" y="2984088"/>
                    </a:lnTo>
                    <a:lnTo>
                      <a:pt x="3727" y="298408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59000">
                    <a:srgbClr val="5B595B"/>
                  </a:gs>
                  <a:gs pos="100000">
                    <a:schemeClr val="bg2">
                      <a:lumMod val="2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  <p:sp>
            <p:nvSpPr>
              <p:cNvPr id="46" name="矩形 45"/>
              <p:cNvSpPr/>
              <p:nvPr>
                <p:custDataLst>
                  <p:tags r:id="rId23"/>
                </p:custDataLst>
              </p:nvPr>
            </p:nvSpPr>
            <p:spPr>
              <a:xfrm>
                <a:off x="1622499" y="1580380"/>
                <a:ext cx="2983413" cy="1519493"/>
              </a:xfrm>
              <a:prstGeom prst="rect">
                <a:avLst/>
              </a:prstGeom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015"/>
              </a:p>
            </p:txBody>
          </p:sp>
          <p:sp>
            <p:nvSpPr>
              <p:cNvPr id="47" name="椭圆 46"/>
              <p:cNvSpPr/>
              <p:nvPr>
                <p:custDataLst>
                  <p:tags r:id="rId24"/>
                </p:custDataLst>
              </p:nvPr>
            </p:nvSpPr>
            <p:spPr>
              <a:xfrm>
                <a:off x="4312173" y="2313985"/>
                <a:ext cx="1474110" cy="1475378"/>
              </a:xfrm>
              <a:prstGeom prst="ellipse">
                <a:avLst/>
              </a:prstGeom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ang="5400000" scaled="0"/>
              </a:gradFill>
              <a:ln>
                <a:noFill/>
              </a:ln>
              <a:effectLst>
                <a:outerShdw blurRad="152400" dist="1016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sz="4500" dirty="0">
                    <a:solidFill>
                      <a:schemeClr val="bg1"/>
                    </a:solidFill>
                  </a:rPr>
                  <a:t>02</a:t>
                </a:r>
                <a:endParaRPr lang="en-US" altLang="zh-CN" sz="45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0967" name="矩形 123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12669" y="3474"/>
              <a:ext cx="5095" cy="1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中盐协会积极推动产销合作的工作</a:t>
              </a:r>
              <a:endParaRPr lang="zh-CN" altLang="en-US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9" name="组合 48"/>
          <p:cNvGrpSpPr/>
          <p:nvPr>
            <p:custDataLst>
              <p:tags r:id="rId26"/>
            </p:custDataLst>
          </p:nvPr>
        </p:nvGrpSpPr>
        <p:grpSpPr>
          <a:xfrm>
            <a:off x="991870" y="4491355"/>
            <a:ext cx="4712970" cy="2007870"/>
            <a:chOff x="1562" y="7073"/>
            <a:chExt cx="7422" cy="3162"/>
          </a:xfrm>
        </p:grpSpPr>
        <p:grpSp>
          <p:nvGrpSpPr>
            <p:cNvPr id="68" name="组合 67"/>
            <p:cNvGrpSpPr/>
            <p:nvPr/>
          </p:nvGrpSpPr>
          <p:grpSpPr bwMode="auto">
            <a:xfrm>
              <a:off x="1562" y="7073"/>
              <a:ext cx="7422" cy="3162"/>
              <a:chOff x="1630395" y="4003006"/>
              <a:chExt cx="4119975" cy="2233079"/>
            </a:xfrm>
          </p:grpSpPr>
          <p:grpSp>
            <p:nvGrpSpPr>
              <p:cNvPr id="40988" name="组合 68"/>
              <p:cNvGrpSpPr/>
              <p:nvPr/>
            </p:nvGrpSpPr>
            <p:grpSpPr bwMode="auto">
              <a:xfrm>
                <a:off x="1630395" y="4003006"/>
                <a:ext cx="4119975" cy="2233079"/>
                <a:chOff x="1852988" y="3951855"/>
                <a:chExt cx="3910244" cy="2119402"/>
              </a:xfrm>
            </p:grpSpPr>
            <p:grpSp>
              <p:nvGrpSpPr>
                <p:cNvPr id="41008" name="组合 94"/>
                <p:cNvGrpSpPr/>
                <p:nvPr/>
              </p:nvGrpSpPr>
              <p:grpSpPr bwMode="auto">
                <a:xfrm>
                  <a:off x="1852988" y="4463285"/>
                  <a:ext cx="2820985" cy="1607972"/>
                  <a:chOff x="1662488" y="3967981"/>
                  <a:chExt cx="2820985" cy="1607972"/>
                </a:xfrm>
              </p:grpSpPr>
              <p:sp>
                <p:nvSpPr>
                  <p:cNvPr id="97" name="等腰三角形 41"/>
                  <p:cNvSpPr/>
                  <p:nvPr>
                    <p:custDataLst>
                      <p:tags r:id="rId27"/>
                    </p:custDataLst>
                  </p:nvPr>
                </p:nvSpPr>
                <p:spPr>
                  <a:xfrm rot="5400000" flipH="1">
                    <a:off x="2969868" y="4062497"/>
                    <a:ext cx="206076" cy="2820836"/>
                  </a:xfrm>
                  <a:custGeom>
                    <a:avLst/>
                    <a:gdLst>
                      <a:gd name="connsiteX0" fmla="*/ 0 w 218921"/>
                      <a:gd name="connsiteY0" fmla="*/ 2984088 h 2984088"/>
                      <a:gd name="connsiteX1" fmla="*/ 218921 w 218921"/>
                      <a:gd name="connsiteY1" fmla="*/ 0 h 2984088"/>
                      <a:gd name="connsiteX2" fmla="*/ 218921 w 218921"/>
                      <a:gd name="connsiteY2" fmla="*/ 2984088 h 2984088"/>
                      <a:gd name="connsiteX3" fmla="*/ 0 w 218921"/>
                      <a:gd name="connsiteY3" fmla="*/ 2984088 h 2984088"/>
                      <a:gd name="connsiteX0-1" fmla="*/ 0 w 218921"/>
                      <a:gd name="connsiteY0-2" fmla="*/ 2984088 h 2984088"/>
                      <a:gd name="connsiteX1-3" fmla="*/ 108463 w 218921"/>
                      <a:gd name="connsiteY1-4" fmla="*/ 2339462 h 2984088"/>
                      <a:gd name="connsiteX2-5" fmla="*/ 218921 w 218921"/>
                      <a:gd name="connsiteY2-6" fmla="*/ 0 h 2984088"/>
                      <a:gd name="connsiteX3-7" fmla="*/ 218921 w 218921"/>
                      <a:gd name="connsiteY3-8" fmla="*/ 2984088 h 2984088"/>
                      <a:gd name="connsiteX4" fmla="*/ 0 w 218921"/>
                      <a:gd name="connsiteY4" fmla="*/ 2984088 h 2984088"/>
                      <a:gd name="connsiteX0-9" fmla="*/ 2453 w 221374"/>
                      <a:gd name="connsiteY0-10" fmla="*/ 2984088 h 2984088"/>
                      <a:gd name="connsiteX1-11" fmla="*/ 110916 w 221374"/>
                      <a:gd name="connsiteY1-12" fmla="*/ 2339462 h 2984088"/>
                      <a:gd name="connsiteX2-13" fmla="*/ 221374 w 221374"/>
                      <a:gd name="connsiteY2-14" fmla="*/ 0 h 2984088"/>
                      <a:gd name="connsiteX3-15" fmla="*/ 221374 w 221374"/>
                      <a:gd name="connsiteY3-16" fmla="*/ 2984088 h 2984088"/>
                      <a:gd name="connsiteX4-17" fmla="*/ 2453 w 221374"/>
                      <a:gd name="connsiteY4-18" fmla="*/ 2984088 h 2984088"/>
                      <a:gd name="connsiteX0-19" fmla="*/ 8070 w 226991"/>
                      <a:gd name="connsiteY0-20" fmla="*/ 2984088 h 3049797"/>
                      <a:gd name="connsiteX1-21" fmla="*/ 116533 w 226991"/>
                      <a:gd name="connsiteY1-22" fmla="*/ 2339462 h 3049797"/>
                      <a:gd name="connsiteX2-23" fmla="*/ 226991 w 226991"/>
                      <a:gd name="connsiteY2-24" fmla="*/ 0 h 3049797"/>
                      <a:gd name="connsiteX3-25" fmla="*/ 226991 w 226991"/>
                      <a:gd name="connsiteY3-26" fmla="*/ 2984088 h 3049797"/>
                      <a:gd name="connsiteX4-27" fmla="*/ 8070 w 226991"/>
                      <a:gd name="connsiteY4-28" fmla="*/ 2984088 h 3049797"/>
                      <a:gd name="connsiteX0-29" fmla="*/ 3727 w 222648"/>
                      <a:gd name="connsiteY0-30" fmla="*/ 2984088 h 3055655"/>
                      <a:gd name="connsiteX1-31" fmla="*/ 112190 w 222648"/>
                      <a:gd name="connsiteY1-32" fmla="*/ 2339462 h 3055655"/>
                      <a:gd name="connsiteX2-33" fmla="*/ 222648 w 222648"/>
                      <a:gd name="connsiteY2-34" fmla="*/ 0 h 3055655"/>
                      <a:gd name="connsiteX3-35" fmla="*/ 222648 w 222648"/>
                      <a:gd name="connsiteY3-36" fmla="*/ 2984088 h 3055655"/>
                      <a:gd name="connsiteX4-37" fmla="*/ 3727 w 222648"/>
                      <a:gd name="connsiteY4-38" fmla="*/ 2984088 h 3055655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17" y="connsiteY4-18"/>
                      </a:cxn>
                    </a:cxnLst>
                    <a:rect l="l" t="t" r="r" b="b"/>
                    <a:pathLst>
                      <a:path w="222648" h="3055655">
                        <a:moveTo>
                          <a:pt x="3727" y="2984088"/>
                        </a:moveTo>
                        <a:cubicBezTo>
                          <a:pt x="-14683" y="2876650"/>
                          <a:pt x="37271" y="3497108"/>
                          <a:pt x="112190" y="2339462"/>
                        </a:cubicBezTo>
                        <a:cubicBezTo>
                          <a:pt x="187109" y="1181816"/>
                          <a:pt x="185829" y="779821"/>
                          <a:pt x="222648" y="0"/>
                        </a:cubicBezTo>
                        <a:lnTo>
                          <a:pt x="222648" y="2984088"/>
                        </a:lnTo>
                        <a:lnTo>
                          <a:pt x="3727" y="2984088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chemeClr val="bg1"/>
                      </a:gs>
                      <a:gs pos="59000">
                        <a:srgbClr val="5B595B"/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162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/>
                  </a:p>
                </p:txBody>
              </p:sp>
              <p:sp>
                <p:nvSpPr>
                  <p:cNvPr id="98" name="矩形 97"/>
                  <p:cNvSpPr/>
                  <p:nvPr>
                    <p:custDataLst>
                      <p:tags r:id="rId28"/>
                    </p:custDataLst>
                  </p:nvPr>
                </p:nvSpPr>
                <p:spPr>
                  <a:xfrm>
                    <a:off x="1728717" y="3967553"/>
                    <a:ext cx="2754607" cy="1402325"/>
                  </a:xfrm>
                  <a:prstGeom prst="rect">
                    <a:avLst/>
                  </a:prstGeom>
                  <a:gradFill>
                    <a:gsLst>
                      <a:gs pos="0">
                        <a:srgbClr val="FECF40"/>
                      </a:gs>
                      <a:gs pos="100000">
                        <a:srgbClr val="846C21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/>
                  </a:p>
                </p:txBody>
              </p:sp>
            </p:grpSp>
            <p:sp>
              <p:nvSpPr>
                <p:cNvPr id="96" name="椭圆 95"/>
                <p:cNvSpPr/>
                <p:nvPr>
                  <p:custDataLst>
                    <p:tags r:id="rId29"/>
                  </p:custDataLst>
                </p:nvPr>
              </p:nvSpPr>
              <p:spPr>
                <a:xfrm>
                  <a:off x="4402148" y="3951855"/>
                  <a:ext cx="1361084" cy="1362114"/>
                </a:xfrm>
                <a:prstGeom prst="ellipse">
                  <a:avLst/>
                </a:prstGeom>
                <a:gradFill>
                  <a:gsLst>
                    <a:gs pos="0">
                      <a:srgbClr val="FECF40"/>
                    </a:gs>
                    <a:gs pos="100000">
                      <a:srgbClr val="846C21"/>
                    </a:gs>
                  </a:gsLst>
                  <a:lin ang="5400000" scaled="0"/>
                </a:gradFill>
                <a:ln>
                  <a:noFill/>
                </a:ln>
                <a:effectLst>
                  <a:outerShdw blurRad="152400" dist="101600" dir="10800000" sx="98000" sy="98000" algn="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4500" dirty="0">
                      <a:solidFill>
                        <a:schemeClr val="bg1"/>
                      </a:solidFill>
                    </a:rPr>
                    <a:t>03</a:t>
                  </a:r>
                  <a:endParaRPr lang="en-US" altLang="zh-CN" sz="45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40989" name="Group 89"/>
              <p:cNvGrpSpPr>
                <a:grpSpLocks noChangeAspect="1"/>
              </p:cNvGrpSpPr>
              <p:nvPr/>
            </p:nvGrpSpPr>
            <p:grpSpPr bwMode="auto">
              <a:xfrm>
                <a:off x="2407979" y="4860872"/>
                <a:ext cx="108316" cy="47721"/>
                <a:chOff x="3792" y="2226"/>
                <a:chExt cx="488" cy="215"/>
              </a:xfrm>
            </p:grpSpPr>
            <p:sp>
              <p:nvSpPr>
                <p:cNvPr id="77" name="Oval 99"/>
                <p:cNvSpPr>
                  <a:spLocks noChangeArrowheads="1"/>
                </p:cNvSpPr>
                <p:nvPr>
                  <p:custDataLst>
                    <p:tags r:id="rId30"/>
                  </p:custDataLst>
                </p:nvPr>
              </p:nvSpPr>
              <p:spPr bwMode="auto">
                <a:xfrm>
                  <a:off x="3792" y="2226"/>
                  <a:ext cx="19" cy="16"/>
                </a:xfrm>
                <a:prstGeom prst="ellipse">
                  <a:avLst/>
                </a:prstGeom>
                <a:solidFill>
                  <a:srgbClr val="FFFF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78" name="Oval 100"/>
                <p:cNvSpPr>
                  <a:spLocks noChangeArrowheads="1"/>
                </p:cNvSpPr>
                <p:nvPr>
                  <p:custDataLst>
                    <p:tags r:id="rId31"/>
                  </p:custDataLst>
                </p:nvPr>
              </p:nvSpPr>
              <p:spPr bwMode="auto">
                <a:xfrm>
                  <a:off x="3850" y="2226"/>
                  <a:ext cx="19" cy="16"/>
                </a:xfrm>
                <a:prstGeom prst="ellipse">
                  <a:avLst/>
                </a:prstGeom>
                <a:solidFill>
                  <a:srgbClr val="FFFF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79" name="Oval 101"/>
                <p:cNvSpPr>
                  <a:spLocks noChangeArrowheads="1"/>
                </p:cNvSpPr>
                <p:nvPr>
                  <p:custDataLst>
                    <p:tags r:id="rId32"/>
                  </p:custDataLst>
                </p:nvPr>
              </p:nvSpPr>
              <p:spPr bwMode="auto">
                <a:xfrm>
                  <a:off x="3907" y="2226"/>
                  <a:ext cx="26" cy="16"/>
                </a:xfrm>
                <a:prstGeom prst="ellipse">
                  <a:avLst/>
                </a:prstGeom>
                <a:solidFill>
                  <a:srgbClr val="FFFF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80" name="Oval 102"/>
                <p:cNvSpPr>
                  <a:spLocks noChangeArrowheads="1"/>
                </p:cNvSpPr>
                <p:nvPr>
                  <p:custDataLst>
                    <p:tags r:id="rId33"/>
                  </p:custDataLst>
                </p:nvPr>
              </p:nvSpPr>
              <p:spPr bwMode="auto">
                <a:xfrm>
                  <a:off x="3965" y="2226"/>
                  <a:ext cx="26" cy="16"/>
                </a:xfrm>
                <a:prstGeom prst="ellipse">
                  <a:avLst/>
                </a:prstGeom>
                <a:solidFill>
                  <a:srgbClr val="FFFF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81" name="Oval 103"/>
                <p:cNvSpPr>
                  <a:spLocks noChangeArrowheads="1"/>
                </p:cNvSpPr>
                <p:nvPr>
                  <p:custDataLst>
                    <p:tags r:id="rId34"/>
                  </p:custDataLst>
                </p:nvPr>
              </p:nvSpPr>
              <p:spPr bwMode="auto">
                <a:xfrm>
                  <a:off x="4036" y="2226"/>
                  <a:ext cx="6" cy="16"/>
                </a:xfrm>
                <a:prstGeom prst="ellipse">
                  <a:avLst/>
                </a:prstGeom>
                <a:solidFill>
                  <a:srgbClr val="FFFF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82" name="Oval 104"/>
                <p:cNvSpPr>
                  <a:spLocks noChangeArrowheads="1"/>
                </p:cNvSpPr>
                <p:nvPr>
                  <p:custDataLst>
                    <p:tags r:id="rId35"/>
                  </p:custDataLst>
                </p:nvPr>
              </p:nvSpPr>
              <p:spPr bwMode="auto">
                <a:xfrm>
                  <a:off x="4081" y="2226"/>
                  <a:ext cx="26" cy="16"/>
                </a:xfrm>
                <a:prstGeom prst="ellipse">
                  <a:avLst/>
                </a:prstGeom>
                <a:solidFill>
                  <a:srgbClr val="FFFF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83" name="Oval 105"/>
                <p:cNvSpPr>
                  <a:spLocks noChangeArrowheads="1"/>
                </p:cNvSpPr>
                <p:nvPr>
                  <p:custDataLst>
                    <p:tags r:id="rId36"/>
                  </p:custDataLst>
                </p:nvPr>
              </p:nvSpPr>
              <p:spPr bwMode="auto">
                <a:xfrm>
                  <a:off x="4138" y="2226"/>
                  <a:ext cx="26" cy="16"/>
                </a:xfrm>
                <a:prstGeom prst="ellipse">
                  <a:avLst/>
                </a:prstGeom>
                <a:solidFill>
                  <a:srgbClr val="FFFF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84" name="Oval 106"/>
                <p:cNvSpPr>
                  <a:spLocks noChangeArrowheads="1"/>
                </p:cNvSpPr>
                <p:nvPr>
                  <p:custDataLst>
                    <p:tags r:id="rId37"/>
                  </p:custDataLst>
                </p:nvPr>
              </p:nvSpPr>
              <p:spPr bwMode="auto">
                <a:xfrm>
                  <a:off x="4209" y="2226"/>
                  <a:ext cx="13" cy="16"/>
                </a:xfrm>
                <a:prstGeom prst="ellipse">
                  <a:avLst/>
                </a:prstGeom>
                <a:solidFill>
                  <a:srgbClr val="FFFF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85" name="Oval 107"/>
                <p:cNvSpPr>
                  <a:spLocks noChangeArrowheads="1"/>
                </p:cNvSpPr>
                <p:nvPr>
                  <p:custDataLst>
                    <p:tags r:id="rId38"/>
                  </p:custDataLst>
                </p:nvPr>
              </p:nvSpPr>
              <p:spPr bwMode="auto">
                <a:xfrm>
                  <a:off x="4267" y="2226"/>
                  <a:ext cx="13" cy="16"/>
                </a:xfrm>
                <a:prstGeom prst="ellipse">
                  <a:avLst/>
                </a:prstGeom>
                <a:solidFill>
                  <a:srgbClr val="FFFF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86" name="Oval 108"/>
                <p:cNvSpPr>
                  <a:spLocks noChangeArrowheads="1"/>
                </p:cNvSpPr>
                <p:nvPr>
                  <p:custDataLst>
                    <p:tags r:id="rId39"/>
                  </p:custDataLst>
                </p:nvPr>
              </p:nvSpPr>
              <p:spPr bwMode="auto">
                <a:xfrm>
                  <a:off x="3792" y="2425"/>
                  <a:ext cx="19" cy="16"/>
                </a:xfrm>
                <a:prstGeom prst="ellipse">
                  <a:avLst/>
                </a:prstGeom>
                <a:solidFill>
                  <a:srgbClr val="FFFF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87" name="Oval 109"/>
                <p:cNvSpPr>
                  <a:spLocks noChangeArrowheads="1"/>
                </p:cNvSpPr>
                <p:nvPr>
                  <p:custDataLst>
                    <p:tags r:id="rId40"/>
                  </p:custDataLst>
                </p:nvPr>
              </p:nvSpPr>
              <p:spPr bwMode="auto">
                <a:xfrm>
                  <a:off x="3850" y="2425"/>
                  <a:ext cx="19" cy="16"/>
                </a:xfrm>
                <a:prstGeom prst="ellipse">
                  <a:avLst/>
                </a:prstGeom>
                <a:solidFill>
                  <a:srgbClr val="FFFF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88" name="Oval 110"/>
                <p:cNvSpPr>
                  <a:spLocks noChangeArrowheads="1"/>
                </p:cNvSpPr>
                <p:nvPr>
                  <p:custDataLst>
                    <p:tags r:id="rId41"/>
                  </p:custDataLst>
                </p:nvPr>
              </p:nvSpPr>
              <p:spPr bwMode="auto">
                <a:xfrm>
                  <a:off x="3907" y="2425"/>
                  <a:ext cx="26" cy="16"/>
                </a:xfrm>
                <a:prstGeom prst="ellipse">
                  <a:avLst/>
                </a:prstGeom>
                <a:solidFill>
                  <a:srgbClr val="FFFF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90" name="Oval 112"/>
                <p:cNvSpPr>
                  <a:spLocks noChangeArrowheads="1"/>
                </p:cNvSpPr>
                <p:nvPr>
                  <p:custDataLst>
                    <p:tags r:id="rId42"/>
                  </p:custDataLst>
                </p:nvPr>
              </p:nvSpPr>
              <p:spPr bwMode="auto">
                <a:xfrm>
                  <a:off x="4036" y="2425"/>
                  <a:ext cx="6" cy="16"/>
                </a:xfrm>
                <a:prstGeom prst="ellipse">
                  <a:avLst/>
                </a:prstGeom>
                <a:solidFill>
                  <a:srgbClr val="FFFF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91" name="Oval 113"/>
                <p:cNvSpPr>
                  <a:spLocks noChangeArrowheads="1"/>
                </p:cNvSpPr>
                <p:nvPr>
                  <p:custDataLst>
                    <p:tags r:id="rId43"/>
                  </p:custDataLst>
                </p:nvPr>
              </p:nvSpPr>
              <p:spPr bwMode="auto">
                <a:xfrm>
                  <a:off x="4081" y="2425"/>
                  <a:ext cx="26" cy="16"/>
                </a:xfrm>
                <a:prstGeom prst="ellipse">
                  <a:avLst/>
                </a:prstGeom>
                <a:solidFill>
                  <a:srgbClr val="FFFF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92" name="Oval 114"/>
                <p:cNvSpPr>
                  <a:spLocks noChangeArrowheads="1"/>
                </p:cNvSpPr>
                <p:nvPr>
                  <p:custDataLst>
                    <p:tags r:id="rId44"/>
                  </p:custDataLst>
                </p:nvPr>
              </p:nvSpPr>
              <p:spPr bwMode="auto">
                <a:xfrm>
                  <a:off x="4138" y="2425"/>
                  <a:ext cx="26" cy="16"/>
                </a:xfrm>
                <a:prstGeom prst="ellipse">
                  <a:avLst/>
                </a:prstGeom>
                <a:solidFill>
                  <a:srgbClr val="FFFF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93" name="Oval 115"/>
                <p:cNvSpPr>
                  <a:spLocks noChangeArrowheads="1"/>
                </p:cNvSpPr>
                <p:nvPr>
                  <p:custDataLst>
                    <p:tags r:id="rId45"/>
                  </p:custDataLst>
                </p:nvPr>
              </p:nvSpPr>
              <p:spPr bwMode="auto">
                <a:xfrm>
                  <a:off x="4209" y="2425"/>
                  <a:ext cx="13" cy="16"/>
                </a:xfrm>
                <a:prstGeom prst="ellipse">
                  <a:avLst/>
                </a:prstGeom>
                <a:solidFill>
                  <a:srgbClr val="FFFF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94" name="Oval 116"/>
                <p:cNvSpPr>
                  <a:spLocks noChangeArrowheads="1"/>
                </p:cNvSpPr>
                <p:nvPr>
                  <p:custDataLst>
                    <p:tags r:id="rId46"/>
                  </p:custDataLst>
                </p:nvPr>
              </p:nvSpPr>
              <p:spPr bwMode="auto">
                <a:xfrm>
                  <a:off x="4267" y="2425"/>
                  <a:ext cx="13" cy="16"/>
                </a:xfrm>
                <a:prstGeom prst="ellipse">
                  <a:avLst/>
                </a:prstGeom>
                <a:solidFill>
                  <a:srgbClr val="FFFF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</p:grpSp>
        </p:grpSp>
        <p:sp>
          <p:nvSpPr>
            <p:cNvPr id="40968" name="矩形 124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2014" y="8062"/>
              <a:ext cx="4390" cy="1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p>
              <a:pPr>
                <a:lnSpc>
                  <a:spcPct val="150000"/>
                </a:lnSpc>
              </a:pPr>
              <a:r>
                <a:rPr lang="zh-CN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打价格战的问题暂时没有得到彻底解决</a:t>
              </a:r>
              <a:endParaRPr 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0" name="组合 49"/>
          <p:cNvGrpSpPr/>
          <p:nvPr>
            <p:custDataLst>
              <p:tags r:id="rId48"/>
            </p:custDataLst>
          </p:nvPr>
        </p:nvGrpSpPr>
        <p:grpSpPr>
          <a:xfrm>
            <a:off x="6456045" y="4419600"/>
            <a:ext cx="5033645" cy="2106295"/>
            <a:chOff x="10167" y="6960"/>
            <a:chExt cx="7927" cy="3317"/>
          </a:xfrm>
        </p:grpSpPr>
        <p:grpSp>
          <p:nvGrpSpPr>
            <p:cNvPr id="102" name="组合 101"/>
            <p:cNvGrpSpPr/>
            <p:nvPr/>
          </p:nvGrpSpPr>
          <p:grpSpPr bwMode="auto">
            <a:xfrm>
              <a:off x="10167" y="6960"/>
              <a:ext cx="7927" cy="3317"/>
              <a:chOff x="6441629" y="4003006"/>
              <a:chExt cx="4119975" cy="2233079"/>
            </a:xfrm>
          </p:grpSpPr>
          <p:grpSp>
            <p:nvGrpSpPr>
              <p:cNvPr id="40976" name="组合 102"/>
              <p:cNvGrpSpPr/>
              <p:nvPr/>
            </p:nvGrpSpPr>
            <p:grpSpPr bwMode="auto">
              <a:xfrm flipH="1">
                <a:off x="6441629" y="4003006"/>
                <a:ext cx="4119975" cy="2233079"/>
                <a:chOff x="1852988" y="3951855"/>
                <a:chExt cx="3910244" cy="2119402"/>
              </a:xfrm>
            </p:grpSpPr>
            <p:grpSp>
              <p:nvGrpSpPr>
                <p:cNvPr id="40984" name="组合 113"/>
                <p:cNvGrpSpPr/>
                <p:nvPr/>
              </p:nvGrpSpPr>
              <p:grpSpPr bwMode="auto">
                <a:xfrm>
                  <a:off x="1852988" y="4463285"/>
                  <a:ext cx="2820985" cy="1607972"/>
                  <a:chOff x="1662488" y="3967981"/>
                  <a:chExt cx="2820985" cy="1607972"/>
                </a:xfrm>
              </p:grpSpPr>
              <p:sp>
                <p:nvSpPr>
                  <p:cNvPr id="116" name="等腰三角形 41"/>
                  <p:cNvSpPr/>
                  <p:nvPr>
                    <p:custDataLst>
                      <p:tags r:id="rId49"/>
                    </p:custDataLst>
                  </p:nvPr>
                </p:nvSpPr>
                <p:spPr>
                  <a:xfrm rot="5400000" flipH="1">
                    <a:off x="2970451" y="4061960"/>
                    <a:ext cx="206030" cy="2821956"/>
                  </a:xfrm>
                  <a:custGeom>
                    <a:avLst/>
                    <a:gdLst>
                      <a:gd name="connsiteX0" fmla="*/ 0 w 218921"/>
                      <a:gd name="connsiteY0" fmla="*/ 2984088 h 2984088"/>
                      <a:gd name="connsiteX1" fmla="*/ 218921 w 218921"/>
                      <a:gd name="connsiteY1" fmla="*/ 0 h 2984088"/>
                      <a:gd name="connsiteX2" fmla="*/ 218921 w 218921"/>
                      <a:gd name="connsiteY2" fmla="*/ 2984088 h 2984088"/>
                      <a:gd name="connsiteX3" fmla="*/ 0 w 218921"/>
                      <a:gd name="connsiteY3" fmla="*/ 2984088 h 2984088"/>
                      <a:gd name="connsiteX0-1" fmla="*/ 0 w 218921"/>
                      <a:gd name="connsiteY0-2" fmla="*/ 2984088 h 2984088"/>
                      <a:gd name="connsiteX1-3" fmla="*/ 108463 w 218921"/>
                      <a:gd name="connsiteY1-4" fmla="*/ 2339462 h 2984088"/>
                      <a:gd name="connsiteX2-5" fmla="*/ 218921 w 218921"/>
                      <a:gd name="connsiteY2-6" fmla="*/ 0 h 2984088"/>
                      <a:gd name="connsiteX3-7" fmla="*/ 218921 w 218921"/>
                      <a:gd name="connsiteY3-8" fmla="*/ 2984088 h 2984088"/>
                      <a:gd name="connsiteX4" fmla="*/ 0 w 218921"/>
                      <a:gd name="connsiteY4" fmla="*/ 2984088 h 2984088"/>
                      <a:gd name="connsiteX0-9" fmla="*/ 2453 w 221374"/>
                      <a:gd name="connsiteY0-10" fmla="*/ 2984088 h 2984088"/>
                      <a:gd name="connsiteX1-11" fmla="*/ 110916 w 221374"/>
                      <a:gd name="connsiteY1-12" fmla="*/ 2339462 h 2984088"/>
                      <a:gd name="connsiteX2-13" fmla="*/ 221374 w 221374"/>
                      <a:gd name="connsiteY2-14" fmla="*/ 0 h 2984088"/>
                      <a:gd name="connsiteX3-15" fmla="*/ 221374 w 221374"/>
                      <a:gd name="connsiteY3-16" fmla="*/ 2984088 h 2984088"/>
                      <a:gd name="connsiteX4-17" fmla="*/ 2453 w 221374"/>
                      <a:gd name="connsiteY4-18" fmla="*/ 2984088 h 2984088"/>
                      <a:gd name="connsiteX0-19" fmla="*/ 8070 w 226991"/>
                      <a:gd name="connsiteY0-20" fmla="*/ 2984088 h 3049797"/>
                      <a:gd name="connsiteX1-21" fmla="*/ 116533 w 226991"/>
                      <a:gd name="connsiteY1-22" fmla="*/ 2339462 h 3049797"/>
                      <a:gd name="connsiteX2-23" fmla="*/ 226991 w 226991"/>
                      <a:gd name="connsiteY2-24" fmla="*/ 0 h 3049797"/>
                      <a:gd name="connsiteX3-25" fmla="*/ 226991 w 226991"/>
                      <a:gd name="connsiteY3-26" fmla="*/ 2984088 h 3049797"/>
                      <a:gd name="connsiteX4-27" fmla="*/ 8070 w 226991"/>
                      <a:gd name="connsiteY4-28" fmla="*/ 2984088 h 3049797"/>
                      <a:gd name="connsiteX0-29" fmla="*/ 3727 w 222648"/>
                      <a:gd name="connsiteY0-30" fmla="*/ 2984088 h 3055655"/>
                      <a:gd name="connsiteX1-31" fmla="*/ 112190 w 222648"/>
                      <a:gd name="connsiteY1-32" fmla="*/ 2339462 h 3055655"/>
                      <a:gd name="connsiteX2-33" fmla="*/ 222648 w 222648"/>
                      <a:gd name="connsiteY2-34" fmla="*/ 0 h 3055655"/>
                      <a:gd name="connsiteX3-35" fmla="*/ 222648 w 222648"/>
                      <a:gd name="connsiteY3-36" fmla="*/ 2984088 h 3055655"/>
                      <a:gd name="connsiteX4-37" fmla="*/ 3727 w 222648"/>
                      <a:gd name="connsiteY4-38" fmla="*/ 2984088 h 3055655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17" y="connsiteY4-18"/>
                      </a:cxn>
                    </a:cxnLst>
                    <a:rect l="l" t="t" r="r" b="b"/>
                    <a:pathLst>
                      <a:path w="222648" h="3055655">
                        <a:moveTo>
                          <a:pt x="3727" y="2984088"/>
                        </a:moveTo>
                        <a:cubicBezTo>
                          <a:pt x="-14683" y="2876650"/>
                          <a:pt x="37271" y="3497108"/>
                          <a:pt x="112190" y="2339462"/>
                        </a:cubicBezTo>
                        <a:cubicBezTo>
                          <a:pt x="187109" y="1181816"/>
                          <a:pt x="185829" y="779821"/>
                          <a:pt x="222648" y="0"/>
                        </a:cubicBezTo>
                        <a:lnTo>
                          <a:pt x="222648" y="2984088"/>
                        </a:lnTo>
                        <a:lnTo>
                          <a:pt x="3727" y="2984088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chemeClr val="bg1"/>
                      </a:gs>
                      <a:gs pos="59000">
                        <a:srgbClr val="5B595B"/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162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/>
                  </a:p>
                </p:txBody>
              </p:sp>
              <p:sp>
                <p:nvSpPr>
                  <p:cNvPr id="117" name="矩形 116"/>
                  <p:cNvSpPr/>
                  <p:nvPr>
                    <p:custDataLst>
                      <p:tags r:id="rId50"/>
                    </p:custDataLst>
                  </p:nvPr>
                </p:nvSpPr>
                <p:spPr>
                  <a:xfrm>
                    <a:off x="1728291" y="3967635"/>
                    <a:ext cx="2756152" cy="1402288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 sz="1015"/>
                  </a:p>
                </p:txBody>
              </p:sp>
            </p:grpSp>
            <p:sp>
              <p:nvSpPr>
                <p:cNvPr id="115" name="椭圆 114"/>
                <p:cNvSpPr/>
                <p:nvPr>
                  <p:custDataLst>
                    <p:tags r:id="rId51"/>
                  </p:custDataLst>
                </p:nvPr>
              </p:nvSpPr>
              <p:spPr>
                <a:xfrm>
                  <a:off x="4401607" y="3951855"/>
                  <a:ext cx="1361625" cy="1362358"/>
                </a:xfrm>
                <a:prstGeom prst="ellipse">
                  <a:avLst/>
                </a:prstGeom>
                <a:solidFill>
                  <a:srgbClr val="00B050"/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4500" dirty="0">
                      <a:solidFill>
                        <a:schemeClr val="bg1"/>
                      </a:solidFill>
                    </a:rPr>
                    <a:t>04</a:t>
                  </a:r>
                  <a:endParaRPr lang="en-US" altLang="zh-CN" sz="45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40977" name="组合 103"/>
              <p:cNvGrpSpPr/>
              <p:nvPr/>
            </p:nvGrpSpPr>
            <p:grpSpPr bwMode="auto">
              <a:xfrm>
                <a:off x="9805609" y="4698004"/>
                <a:ext cx="293332" cy="269248"/>
                <a:chOff x="9911506" y="4708542"/>
                <a:chExt cx="196543" cy="180406"/>
              </a:xfrm>
            </p:grpSpPr>
            <p:sp>
              <p:nvSpPr>
                <p:cNvPr id="105" name="Rectangle 122"/>
                <p:cNvSpPr>
                  <a:spLocks noChangeArrowheads="1"/>
                </p:cNvSpPr>
                <p:nvPr>
                  <p:custDataLst>
                    <p:tags r:id="rId52"/>
                  </p:custDataLst>
                </p:nvPr>
              </p:nvSpPr>
              <p:spPr bwMode="auto">
                <a:xfrm>
                  <a:off x="9911506" y="4872035"/>
                  <a:ext cx="8934" cy="16913"/>
                </a:xfrm>
                <a:prstGeom prst="rect">
                  <a:avLst/>
                </a:prstGeom>
                <a:solidFill>
                  <a:srgbClr val="2B353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109" name="Oval 129"/>
                <p:cNvSpPr>
                  <a:spLocks noChangeArrowheads="1"/>
                </p:cNvSpPr>
                <p:nvPr>
                  <p:custDataLst>
                    <p:tags r:id="rId53"/>
                  </p:custDataLst>
                </p:nvPr>
              </p:nvSpPr>
              <p:spPr bwMode="auto">
                <a:xfrm>
                  <a:off x="10103582" y="4708542"/>
                  <a:ext cx="4467" cy="5638"/>
                </a:xfrm>
                <a:prstGeom prst="ellipse">
                  <a:avLst/>
                </a:prstGeom>
                <a:solidFill>
                  <a:srgbClr val="D1D1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110" name="Oval 130"/>
                <p:cNvSpPr>
                  <a:spLocks noChangeArrowheads="1"/>
                </p:cNvSpPr>
                <p:nvPr>
                  <p:custDataLst>
                    <p:tags r:id="rId54"/>
                  </p:custDataLst>
                </p:nvPr>
              </p:nvSpPr>
              <p:spPr bwMode="auto">
                <a:xfrm>
                  <a:off x="10103582" y="4731092"/>
                  <a:ext cx="4467" cy="5638"/>
                </a:xfrm>
                <a:prstGeom prst="ellipse">
                  <a:avLst/>
                </a:prstGeom>
                <a:solidFill>
                  <a:srgbClr val="D1D1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  <p:sp>
              <p:nvSpPr>
                <p:cNvPr id="112" name="Oval 134"/>
                <p:cNvSpPr>
                  <a:spLocks noChangeArrowheads="1"/>
                </p:cNvSpPr>
                <p:nvPr>
                  <p:custDataLst>
                    <p:tags r:id="rId55"/>
                  </p:custDataLst>
                </p:nvPr>
              </p:nvSpPr>
              <p:spPr bwMode="auto">
                <a:xfrm>
                  <a:off x="10103582" y="4830316"/>
                  <a:ext cx="4467" cy="5638"/>
                </a:xfrm>
                <a:prstGeom prst="ellipse">
                  <a:avLst/>
                </a:prstGeom>
                <a:solidFill>
                  <a:srgbClr val="D1D1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lIns="68580" tIns="34290" rIns="68580" bIns="34290"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015">
                    <a:latin typeface="+mn-lt"/>
                    <a:ea typeface="+mn-ea"/>
                  </a:endParaRPr>
                </a:p>
              </p:txBody>
            </p:sp>
          </p:grpSp>
        </p:grpSp>
        <p:sp>
          <p:nvSpPr>
            <p:cNvPr id="40969" name="矩形 125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12990" y="8042"/>
              <a:ext cx="4675" cy="1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p>
              <a:pPr>
                <a:lnSpc>
                  <a:spcPct val="150000"/>
                </a:lnSpc>
              </a:pPr>
              <a:r>
                <a:rPr lang="zh-CN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打价格战违背了盐业体制改革的初衷</a:t>
              </a:r>
              <a:endParaRPr 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TextBox 1"/>
          <p:cNvSpPr txBox="1"/>
          <p:nvPr/>
        </p:nvSpPr>
        <p:spPr>
          <a:xfrm>
            <a:off x="1559505" y="476830"/>
            <a:ext cx="55518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39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盐业推动高质量发展情况</a:t>
            </a:r>
            <a:endParaRPr lang="zh-CN" altLang="en-US" sz="239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>
            <p:custDataLst>
              <p:tags r:id="rId57"/>
            </p:custDataLst>
          </p:nvPr>
        </p:nvSpPr>
        <p:spPr>
          <a:xfrm>
            <a:off x="4535805" y="1484630"/>
            <a:ext cx="31210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b="1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食盐生产经营产销合作合作形式显现多种方式</a:t>
            </a:r>
            <a:endParaRPr b="1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571493" y="552819"/>
            <a:ext cx="5557956" cy="62865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33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“十三五”发展状况</a:t>
            </a:r>
            <a:endParaRPr kumimoji="0" lang="zh-CN" altLang="en-US" sz="233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172" y="750391"/>
            <a:ext cx="349866" cy="360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1750" b="1" kern="1200" cap="none" spc="0" normalizeH="0" baseline="0" noProof="0" dirty="0">
                <a:solidFill>
                  <a:schemeClr val="bg1"/>
                </a:solidFill>
                <a:latin typeface="汉仪粗黑简" pitchFamily="49" charset="-122"/>
                <a:ea typeface="汉仪粗黑简" pitchFamily="49" charset="-122"/>
                <a:cs typeface="+mn-cs"/>
              </a:rPr>
              <a:t>一</a:t>
            </a:r>
            <a:endParaRPr kumimoji="0" lang="zh-CN" altLang="en-US" sz="1750" b="1" kern="1200" cap="none" spc="0" normalizeH="0" baseline="0" noProof="0" dirty="0">
              <a:solidFill>
                <a:schemeClr val="bg1"/>
              </a:solidFill>
              <a:latin typeface="汉仪粗黑简" pitchFamily="49" charset="-122"/>
              <a:ea typeface="汉仪粗黑简" pitchFamily="49" charset="-122"/>
              <a:cs typeface="+mn-cs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1843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3" name="平行四边形 2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" name="平行四边形 3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8" name="文本框 17"/>
          <p:cNvSpPr txBox="1"/>
          <p:nvPr/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二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grpSp>
        <p:nvGrpSpPr>
          <p:cNvPr id="7" name="组合 6"/>
          <p:cNvGrpSpPr/>
          <p:nvPr>
            <p:custDataLst>
              <p:tags r:id="rId2"/>
            </p:custDataLst>
          </p:nvPr>
        </p:nvGrpSpPr>
        <p:grpSpPr>
          <a:xfrm>
            <a:off x="1653540" y="2498090"/>
            <a:ext cx="8468360" cy="3354070"/>
            <a:chOff x="4333" y="3092"/>
            <a:chExt cx="13336" cy="5282"/>
          </a:xfrm>
        </p:grpSpPr>
        <p:grpSp>
          <p:nvGrpSpPr>
            <p:cNvPr id="40" name="组合 39"/>
            <p:cNvGrpSpPr/>
            <p:nvPr/>
          </p:nvGrpSpPr>
          <p:grpSpPr>
            <a:xfrm>
              <a:off x="4333" y="4439"/>
              <a:ext cx="13336" cy="1188"/>
              <a:chOff x="1921781" y="1899259"/>
              <a:chExt cx="5857191" cy="75421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1" name="矩形 40"/>
              <p:cNvSpPr/>
              <p:nvPr>
                <p:custDataLst>
                  <p:tags r:id="rId3"/>
                </p:custDataLst>
              </p:nvPr>
            </p:nvSpPr>
            <p:spPr>
              <a:xfrm>
                <a:off x="1921781" y="1899259"/>
                <a:ext cx="5857191" cy="7542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sp>
          <p:sp>
            <p:nvSpPr>
              <p:cNvPr id="42" name="任意多边形 41"/>
              <p:cNvSpPr/>
              <p:nvPr>
                <p:custDataLst>
                  <p:tags r:id="rId4"/>
                </p:custDataLst>
              </p:nvPr>
            </p:nvSpPr>
            <p:spPr>
              <a:xfrm>
                <a:off x="2073079" y="2044584"/>
                <a:ext cx="786071" cy="550865"/>
              </a:xfrm>
              <a:custGeom>
                <a:avLst/>
                <a:gdLst>
                  <a:gd name="connsiteX0" fmla="*/ 0 w 5688859"/>
                  <a:gd name="connsiteY0" fmla="*/ 201724 h 1210320"/>
                  <a:gd name="connsiteX1" fmla="*/ 201724 w 5688859"/>
                  <a:gd name="connsiteY1" fmla="*/ 0 h 1210320"/>
                  <a:gd name="connsiteX2" fmla="*/ 5487135 w 5688859"/>
                  <a:gd name="connsiteY2" fmla="*/ 0 h 1210320"/>
                  <a:gd name="connsiteX3" fmla="*/ 5688859 w 5688859"/>
                  <a:gd name="connsiteY3" fmla="*/ 201724 h 1210320"/>
                  <a:gd name="connsiteX4" fmla="*/ 5688859 w 5688859"/>
                  <a:gd name="connsiteY4" fmla="*/ 1008596 h 1210320"/>
                  <a:gd name="connsiteX5" fmla="*/ 5487135 w 5688859"/>
                  <a:gd name="connsiteY5" fmla="*/ 1210320 h 1210320"/>
                  <a:gd name="connsiteX6" fmla="*/ 201724 w 5688859"/>
                  <a:gd name="connsiteY6" fmla="*/ 1210320 h 1210320"/>
                  <a:gd name="connsiteX7" fmla="*/ 0 w 5688859"/>
                  <a:gd name="connsiteY7" fmla="*/ 1008596 h 1210320"/>
                  <a:gd name="connsiteX8" fmla="*/ 0 w 5688859"/>
                  <a:gd name="connsiteY8" fmla="*/ 201724 h 121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88859" h="1210320">
                    <a:moveTo>
                      <a:pt x="0" y="201724"/>
                    </a:moveTo>
                    <a:cubicBezTo>
                      <a:pt x="0" y="90315"/>
                      <a:pt x="90315" y="0"/>
                      <a:pt x="201724" y="0"/>
                    </a:cubicBezTo>
                    <a:lnTo>
                      <a:pt x="5487135" y="0"/>
                    </a:lnTo>
                    <a:cubicBezTo>
                      <a:pt x="5598544" y="0"/>
                      <a:pt x="5688859" y="90315"/>
                      <a:pt x="5688859" y="201724"/>
                    </a:cubicBezTo>
                    <a:lnTo>
                      <a:pt x="5688859" y="1008596"/>
                    </a:lnTo>
                    <a:cubicBezTo>
                      <a:pt x="5688859" y="1120005"/>
                      <a:pt x="5598544" y="1210320"/>
                      <a:pt x="5487135" y="1210320"/>
                    </a:cubicBezTo>
                    <a:lnTo>
                      <a:pt x="201724" y="1210320"/>
                    </a:lnTo>
                    <a:cubicBezTo>
                      <a:pt x="90315" y="1210320"/>
                      <a:pt x="0" y="1120005"/>
                      <a:pt x="0" y="1008596"/>
                    </a:cubicBezTo>
                    <a:lnTo>
                      <a:pt x="0" y="201724"/>
                    </a:lnTo>
                    <a:close/>
                  </a:path>
                </a:pathLst>
              </a:custGeom>
              <a:solidFill>
                <a:srgbClr val="C00000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lIns="274108" tIns="59083" rIns="274108" bIns="59083" spcCol="1270" anchor="ctr"/>
              <a:lstStyle/>
              <a:p>
                <a:pPr algn="ctr" defTabSz="1822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altLang="zh-CN" sz="1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endPara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3" name="组合 42"/>
            <p:cNvGrpSpPr/>
            <p:nvPr/>
          </p:nvGrpSpPr>
          <p:grpSpPr>
            <a:xfrm>
              <a:off x="4362" y="5858"/>
              <a:ext cx="13307" cy="1188"/>
              <a:chOff x="1921781" y="1942909"/>
              <a:chExt cx="6653377" cy="75421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4" name="矩形 43"/>
              <p:cNvSpPr/>
              <p:nvPr>
                <p:custDataLst>
                  <p:tags r:id="rId5"/>
                </p:custDataLst>
              </p:nvPr>
            </p:nvSpPr>
            <p:spPr>
              <a:xfrm>
                <a:off x="1921781" y="1942909"/>
                <a:ext cx="6653377" cy="7542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sp>
          <p:sp>
            <p:nvSpPr>
              <p:cNvPr id="45" name="任意多边形 44"/>
              <p:cNvSpPr/>
              <p:nvPr>
                <p:custDataLst>
                  <p:tags r:id="rId6"/>
                </p:custDataLst>
              </p:nvPr>
            </p:nvSpPr>
            <p:spPr>
              <a:xfrm>
                <a:off x="2105316" y="2044584"/>
                <a:ext cx="849871" cy="550865"/>
              </a:xfrm>
              <a:custGeom>
                <a:avLst/>
                <a:gdLst>
                  <a:gd name="connsiteX0" fmla="*/ 0 w 5688859"/>
                  <a:gd name="connsiteY0" fmla="*/ 201724 h 1210320"/>
                  <a:gd name="connsiteX1" fmla="*/ 201724 w 5688859"/>
                  <a:gd name="connsiteY1" fmla="*/ 0 h 1210320"/>
                  <a:gd name="connsiteX2" fmla="*/ 5487135 w 5688859"/>
                  <a:gd name="connsiteY2" fmla="*/ 0 h 1210320"/>
                  <a:gd name="connsiteX3" fmla="*/ 5688859 w 5688859"/>
                  <a:gd name="connsiteY3" fmla="*/ 201724 h 1210320"/>
                  <a:gd name="connsiteX4" fmla="*/ 5688859 w 5688859"/>
                  <a:gd name="connsiteY4" fmla="*/ 1008596 h 1210320"/>
                  <a:gd name="connsiteX5" fmla="*/ 5487135 w 5688859"/>
                  <a:gd name="connsiteY5" fmla="*/ 1210320 h 1210320"/>
                  <a:gd name="connsiteX6" fmla="*/ 201724 w 5688859"/>
                  <a:gd name="connsiteY6" fmla="*/ 1210320 h 1210320"/>
                  <a:gd name="connsiteX7" fmla="*/ 0 w 5688859"/>
                  <a:gd name="connsiteY7" fmla="*/ 1008596 h 1210320"/>
                  <a:gd name="connsiteX8" fmla="*/ 0 w 5688859"/>
                  <a:gd name="connsiteY8" fmla="*/ 201724 h 121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88859" h="1210320">
                    <a:moveTo>
                      <a:pt x="0" y="201724"/>
                    </a:moveTo>
                    <a:cubicBezTo>
                      <a:pt x="0" y="90315"/>
                      <a:pt x="90315" y="0"/>
                      <a:pt x="201724" y="0"/>
                    </a:cubicBezTo>
                    <a:lnTo>
                      <a:pt x="5487135" y="0"/>
                    </a:lnTo>
                    <a:cubicBezTo>
                      <a:pt x="5598544" y="0"/>
                      <a:pt x="5688859" y="90315"/>
                      <a:pt x="5688859" y="201724"/>
                    </a:cubicBezTo>
                    <a:lnTo>
                      <a:pt x="5688859" y="1008596"/>
                    </a:lnTo>
                    <a:cubicBezTo>
                      <a:pt x="5688859" y="1120005"/>
                      <a:pt x="5598544" y="1210320"/>
                      <a:pt x="5487135" y="1210320"/>
                    </a:cubicBezTo>
                    <a:lnTo>
                      <a:pt x="201724" y="1210320"/>
                    </a:lnTo>
                    <a:cubicBezTo>
                      <a:pt x="90315" y="1210320"/>
                      <a:pt x="0" y="1120005"/>
                      <a:pt x="0" y="1008596"/>
                    </a:cubicBezTo>
                    <a:lnTo>
                      <a:pt x="0" y="201724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274108" tIns="59083" rIns="274108" bIns="59083" spcCol="1270" anchor="ctr"/>
              <a:lstStyle/>
              <a:p>
                <a:pPr algn="ctr" defTabSz="1822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altLang="zh-CN" sz="1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3</a:t>
                </a:r>
                <a:endPara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6" name="组合 45"/>
            <p:cNvGrpSpPr/>
            <p:nvPr/>
          </p:nvGrpSpPr>
          <p:grpSpPr>
            <a:xfrm rot="0">
              <a:off x="4361" y="7186"/>
              <a:ext cx="13308" cy="1188"/>
              <a:chOff x="1921781" y="1942909"/>
              <a:chExt cx="7161070" cy="75421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7" name="矩形 46"/>
              <p:cNvSpPr/>
              <p:nvPr>
                <p:custDataLst>
                  <p:tags r:id="rId7"/>
                </p:custDataLst>
              </p:nvPr>
            </p:nvSpPr>
            <p:spPr>
              <a:xfrm>
                <a:off x="1921781" y="1942909"/>
                <a:ext cx="7161070" cy="7542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sp>
          <p:sp>
            <p:nvSpPr>
              <p:cNvPr id="48" name="任意多边形 47"/>
              <p:cNvSpPr/>
              <p:nvPr>
                <p:custDataLst>
                  <p:tags r:id="rId8"/>
                </p:custDataLst>
              </p:nvPr>
            </p:nvSpPr>
            <p:spPr>
              <a:xfrm>
                <a:off x="2107343" y="2044584"/>
                <a:ext cx="918377" cy="550865"/>
              </a:xfrm>
              <a:custGeom>
                <a:avLst/>
                <a:gdLst>
                  <a:gd name="connsiteX0" fmla="*/ 0 w 5688859"/>
                  <a:gd name="connsiteY0" fmla="*/ 201724 h 1210320"/>
                  <a:gd name="connsiteX1" fmla="*/ 201724 w 5688859"/>
                  <a:gd name="connsiteY1" fmla="*/ 0 h 1210320"/>
                  <a:gd name="connsiteX2" fmla="*/ 5487135 w 5688859"/>
                  <a:gd name="connsiteY2" fmla="*/ 0 h 1210320"/>
                  <a:gd name="connsiteX3" fmla="*/ 5688859 w 5688859"/>
                  <a:gd name="connsiteY3" fmla="*/ 201724 h 1210320"/>
                  <a:gd name="connsiteX4" fmla="*/ 5688859 w 5688859"/>
                  <a:gd name="connsiteY4" fmla="*/ 1008596 h 1210320"/>
                  <a:gd name="connsiteX5" fmla="*/ 5487135 w 5688859"/>
                  <a:gd name="connsiteY5" fmla="*/ 1210320 h 1210320"/>
                  <a:gd name="connsiteX6" fmla="*/ 201724 w 5688859"/>
                  <a:gd name="connsiteY6" fmla="*/ 1210320 h 1210320"/>
                  <a:gd name="connsiteX7" fmla="*/ 0 w 5688859"/>
                  <a:gd name="connsiteY7" fmla="*/ 1008596 h 1210320"/>
                  <a:gd name="connsiteX8" fmla="*/ 0 w 5688859"/>
                  <a:gd name="connsiteY8" fmla="*/ 201724 h 121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88859" h="1210320">
                    <a:moveTo>
                      <a:pt x="0" y="201724"/>
                    </a:moveTo>
                    <a:cubicBezTo>
                      <a:pt x="0" y="90315"/>
                      <a:pt x="90315" y="0"/>
                      <a:pt x="201724" y="0"/>
                    </a:cubicBezTo>
                    <a:lnTo>
                      <a:pt x="5487135" y="0"/>
                    </a:lnTo>
                    <a:cubicBezTo>
                      <a:pt x="5598544" y="0"/>
                      <a:pt x="5688859" y="90315"/>
                      <a:pt x="5688859" y="201724"/>
                    </a:cubicBezTo>
                    <a:lnTo>
                      <a:pt x="5688859" y="1008596"/>
                    </a:lnTo>
                    <a:cubicBezTo>
                      <a:pt x="5688859" y="1120005"/>
                      <a:pt x="5598544" y="1210320"/>
                      <a:pt x="5487135" y="1210320"/>
                    </a:cubicBezTo>
                    <a:lnTo>
                      <a:pt x="201724" y="1210320"/>
                    </a:lnTo>
                    <a:cubicBezTo>
                      <a:pt x="90315" y="1210320"/>
                      <a:pt x="0" y="1120005"/>
                      <a:pt x="0" y="1008596"/>
                    </a:cubicBezTo>
                    <a:lnTo>
                      <a:pt x="0" y="201724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274108" tIns="59083" rIns="274108" bIns="59083" spcCol="1270" anchor="ctr"/>
              <a:lstStyle/>
              <a:p>
                <a:pPr algn="ctr" defTabSz="1822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altLang="zh-CN" sz="1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4</a:t>
                </a:r>
                <a:endPara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52" name="矩形 51"/>
            <p:cNvSpPr/>
            <p:nvPr>
              <p:custDataLst>
                <p:tags r:id="rId9"/>
              </p:custDataLst>
            </p:nvPr>
          </p:nvSpPr>
          <p:spPr>
            <a:xfrm>
              <a:off x="7221" y="6080"/>
              <a:ext cx="10134" cy="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b="1" dirty="0">
                  <a:solidFill>
                    <a:srgbClr val="002060"/>
                  </a:solidFill>
                  <a:ea typeface="微软雅黑" panose="020B0503020204020204" pitchFamily="34" charset="-122"/>
                </a:rPr>
                <a:t>食盐市场中的低价恶性竞争依然存在</a:t>
              </a:r>
              <a:endParaRPr lang="zh-CN" altLang="en-US" sz="2000" b="1" dirty="0">
                <a:solidFill>
                  <a:srgbClr val="00206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8" name="矩形 27"/>
            <p:cNvSpPr/>
            <p:nvPr>
              <p:custDataLst>
                <p:tags r:id="rId10"/>
              </p:custDataLst>
            </p:nvPr>
          </p:nvSpPr>
          <p:spPr>
            <a:xfrm>
              <a:off x="7181" y="4557"/>
              <a:ext cx="9725" cy="8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b="1" dirty="0">
                  <a:solidFill>
                    <a:srgbClr val="002060"/>
                  </a:solidFill>
                  <a:ea typeface="微软雅黑" panose="020B0503020204020204" pitchFamily="34" charset="-122"/>
                  <a:sym typeface="+mn-ea"/>
                </a:rPr>
                <a:t>数字化、智能化建设需在全行业普遍加快推进</a:t>
              </a:r>
              <a:endParaRPr lang="zh-CN" altLang="en-US" sz="2000" b="1" dirty="0">
                <a:solidFill>
                  <a:srgbClr val="002060"/>
                </a:solidFill>
                <a:ea typeface="微软雅黑" panose="020B0503020204020204" pitchFamily="34" charset="-122"/>
                <a:sym typeface="+mn-ea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4363" y="3092"/>
              <a:ext cx="13305" cy="1188"/>
              <a:chOff x="1921781" y="1942909"/>
              <a:chExt cx="7161070" cy="75421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矩形 10"/>
              <p:cNvSpPr/>
              <p:nvPr>
                <p:custDataLst>
                  <p:tags r:id="rId11"/>
                </p:custDataLst>
              </p:nvPr>
            </p:nvSpPr>
            <p:spPr>
              <a:xfrm>
                <a:off x="1921781" y="1942909"/>
                <a:ext cx="7161070" cy="7542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sp>
          <p:sp>
            <p:nvSpPr>
              <p:cNvPr id="12" name="任意多边形 11"/>
              <p:cNvSpPr/>
              <p:nvPr>
                <p:custDataLst>
                  <p:tags r:id="rId12"/>
                </p:custDataLst>
              </p:nvPr>
            </p:nvSpPr>
            <p:spPr>
              <a:xfrm>
                <a:off x="2107343" y="2044584"/>
                <a:ext cx="918377" cy="550865"/>
              </a:xfrm>
              <a:custGeom>
                <a:avLst/>
                <a:gdLst>
                  <a:gd name="connsiteX0" fmla="*/ 0 w 5688859"/>
                  <a:gd name="connsiteY0" fmla="*/ 201724 h 1210320"/>
                  <a:gd name="connsiteX1" fmla="*/ 201724 w 5688859"/>
                  <a:gd name="connsiteY1" fmla="*/ 0 h 1210320"/>
                  <a:gd name="connsiteX2" fmla="*/ 5487135 w 5688859"/>
                  <a:gd name="connsiteY2" fmla="*/ 0 h 1210320"/>
                  <a:gd name="connsiteX3" fmla="*/ 5688859 w 5688859"/>
                  <a:gd name="connsiteY3" fmla="*/ 201724 h 1210320"/>
                  <a:gd name="connsiteX4" fmla="*/ 5688859 w 5688859"/>
                  <a:gd name="connsiteY4" fmla="*/ 1008596 h 1210320"/>
                  <a:gd name="connsiteX5" fmla="*/ 5487135 w 5688859"/>
                  <a:gd name="connsiteY5" fmla="*/ 1210320 h 1210320"/>
                  <a:gd name="connsiteX6" fmla="*/ 201724 w 5688859"/>
                  <a:gd name="connsiteY6" fmla="*/ 1210320 h 1210320"/>
                  <a:gd name="connsiteX7" fmla="*/ 0 w 5688859"/>
                  <a:gd name="connsiteY7" fmla="*/ 1008596 h 1210320"/>
                  <a:gd name="connsiteX8" fmla="*/ 0 w 5688859"/>
                  <a:gd name="connsiteY8" fmla="*/ 201724 h 121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88859" h="1210320">
                    <a:moveTo>
                      <a:pt x="0" y="201724"/>
                    </a:moveTo>
                    <a:cubicBezTo>
                      <a:pt x="0" y="90315"/>
                      <a:pt x="90315" y="0"/>
                      <a:pt x="201724" y="0"/>
                    </a:cubicBezTo>
                    <a:lnTo>
                      <a:pt x="5487135" y="0"/>
                    </a:lnTo>
                    <a:cubicBezTo>
                      <a:pt x="5598544" y="0"/>
                      <a:pt x="5688859" y="90315"/>
                      <a:pt x="5688859" y="201724"/>
                    </a:cubicBezTo>
                    <a:lnTo>
                      <a:pt x="5688859" y="1008596"/>
                    </a:lnTo>
                    <a:cubicBezTo>
                      <a:pt x="5688859" y="1120005"/>
                      <a:pt x="5598544" y="1210320"/>
                      <a:pt x="5487135" y="1210320"/>
                    </a:cubicBezTo>
                    <a:lnTo>
                      <a:pt x="201724" y="1210320"/>
                    </a:lnTo>
                    <a:cubicBezTo>
                      <a:pt x="90315" y="1210320"/>
                      <a:pt x="0" y="1120005"/>
                      <a:pt x="0" y="1008596"/>
                    </a:cubicBezTo>
                    <a:lnTo>
                      <a:pt x="0" y="201724"/>
                    </a:lnTo>
                    <a:close/>
                  </a:path>
                </a:pathLst>
              </a:cu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ang="5400000" scaled="0"/>
              </a:gra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274108" tIns="59083" rIns="274108" bIns="59083" spcCol="1270" anchor="ctr"/>
              <a:lstStyle/>
              <a:p>
                <a:pPr algn="ctr" defTabSz="1822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3" name="矩形 12"/>
            <p:cNvSpPr/>
            <p:nvPr>
              <p:custDataLst>
                <p:tags r:id="rId13"/>
              </p:custDataLst>
            </p:nvPr>
          </p:nvSpPr>
          <p:spPr>
            <a:xfrm>
              <a:off x="7221" y="3358"/>
              <a:ext cx="9600" cy="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b="1" dirty="0">
                  <a:solidFill>
                    <a:srgbClr val="00206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人才短缺和招工难，老龄化非常严重</a:t>
              </a:r>
              <a:endParaRPr lang="zh-CN" altLang="en-US"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矩形 18"/>
          <p:cNvSpPr/>
          <p:nvPr>
            <p:custDataLst>
              <p:tags r:id="rId14"/>
            </p:custDataLst>
          </p:nvPr>
        </p:nvSpPr>
        <p:spPr>
          <a:xfrm>
            <a:off x="3503930" y="5310505"/>
            <a:ext cx="607949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加碘盐与未加碘盐供应比例失调</a:t>
            </a:r>
            <a:endParaRPr lang="zh-CN" altLang="en-US" sz="2000" b="1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0483" name="TextBox 13"/>
          <p:cNvSpPr txBox="1"/>
          <p:nvPr/>
        </p:nvSpPr>
        <p:spPr>
          <a:xfrm>
            <a:off x="912533" y="1453564"/>
            <a:ext cx="10367564" cy="502920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88830" tIns="44427" rIns="88830" bIns="44427">
            <a:spAutoFit/>
          </a:bodyPr>
          <a:p>
            <a:pPr marL="284480" indent="-284480" algn="l" defTabSz="913130" eaLnBrk="0" hangingPunct="0">
              <a:lnSpc>
                <a:spcPct val="150000"/>
              </a:lnSpc>
              <a:buClr>
                <a:srgbClr val="FF0000"/>
              </a:buClr>
              <a:buSzTx/>
              <a:buFont typeface="Wingdings" panose="05000000000000000000" pitchFamily="2" charset="2"/>
              <a:buChar char="Ø"/>
            </a:pPr>
            <a:r>
              <a:rPr sz="18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行业发发展过程中值得注意和需要深入研究的几个问题（一）：</a:t>
            </a:r>
            <a:endParaRPr sz="1800" b="1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1559505" y="476830"/>
            <a:ext cx="55518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39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盐业推动高质量发展情况</a:t>
            </a:r>
            <a:endParaRPr lang="zh-CN" altLang="en-US" sz="239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571493" y="552819"/>
            <a:ext cx="5557956" cy="62865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33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“十三五”发展状况</a:t>
            </a:r>
            <a:endParaRPr kumimoji="0" lang="zh-CN" altLang="en-US" sz="233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172" y="750391"/>
            <a:ext cx="349866" cy="360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1750" b="1" kern="1200" cap="none" spc="0" normalizeH="0" baseline="0" noProof="0" dirty="0">
                <a:solidFill>
                  <a:schemeClr val="bg1"/>
                </a:solidFill>
                <a:latin typeface="汉仪粗黑简" pitchFamily="49" charset="-122"/>
                <a:ea typeface="汉仪粗黑简" pitchFamily="49" charset="-122"/>
                <a:cs typeface="+mn-cs"/>
              </a:rPr>
              <a:t>一</a:t>
            </a:r>
            <a:endParaRPr kumimoji="0" lang="zh-CN" altLang="en-US" sz="1750" b="1" kern="1200" cap="none" spc="0" normalizeH="0" baseline="0" noProof="0" dirty="0">
              <a:solidFill>
                <a:schemeClr val="bg1"/>
              </a:solidFill>
              <a:latin typeface="汉仪粗黑简" pitchFamily="49" charset="-122"/>
              <a:ea typeface="汉仪粗黑简" pitchFamily="49" charset="-122"/>
              <a:cs typeface="+mn-cs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1843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3" name="平行四边形 2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" name="平行四边形 3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8" name="文本框 17"/>
          <p:cNvSpPr txBox="1"/>
          <p:nvPr/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二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grpSp>
        <p:nvGrpSpPr>
          <p:cNvPr id="7" name="组合 6"/>
          <p:cNvGrpSpPr/>
          <p:nvPr>
            <p:custDataLst>
              <p:tags r:id="rId2"/>
            </p:custDataLst>
          </p:nvPr>
        </p:nvGrpSpPr>
        <p:grpSpPr>
          <a:xfrm>
            <a:off x="1653540" y="2498090"/>
            <a:ext cx="8468360" cy="3354070"/>
            <a:chOff x="4333" y="3092"/>
            <a:chExt cx="13336" cy="5282"/>
          </a:xfrm>
        </p:grpSpPr>
        <p:grpSp>
          <p:nvGrpSpPr>
            <p:cNvPr id="40" name="组合 39"/>
            <p:cNvGrpSpPr/>
            <p:nvPr/>
          </p:nvGrpSpPr>
          <p:grpSpPr>
            <a:xfrm>
              <a:off x="4333" y="4439"/>
              <a:ext cx="13336" cy="1188"/>
              <a:chOff x="1921781" y="1899259"/>
              <a:chExt cx="5857191" cy="75421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1" name="矩形 40"/>
              <p:cNvSpPr/>
              <p:nvPr>
                <p:custDataLst>
                  <p:tags r:id="rId3"/>
                </p:custDataLst>
              </p:nvPr>
            </p:nvSpPr>
            <p:spPr>
              <a:xfrm>
                <a:off x="1921781" y="1899259"/>
                <a:ext cx="5857191" cy="7542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sp>
          <p:sp>
            <p:nvSpPr>
              <p:cNvPr id="42" name="任意多边形 41"/>
              <p:cNvSpPr/>
              <p:nvPr>
                <p:custDataLst>
                  <p:tags r:id="rId4"/>
                </p:custDataLst>
              </p:nvPr>
            </p:nvSpPr>
            <p:spPr>
              <a:xfrm>
                <a:off x="2073079" y="2044584"/>
                <a:ext cx="786071" cy="550865"/>
              </a:xfrm>
              <a:custGeom>
                <a:avLst/>
                <a:gdLst>
                  <a:gd name="connsiteX0" fmla="*/ 0 w 5688859"/>
                  <a:gd name="connsiteY0" fmla="*/ 201724 h 1210320"/>
                  <a:gd name="connsiteX1" fmla="*/ 201724 w 5688859"/>
                  <a:gd name="connsiteY1" fmla="*/ 0 h 1210320"/>
                  <a:gd name="connsiteX2" fmla="*/ 5487135 w 5688859"/>
                  <a:gd name="connsiteY2" fmla="*/ 0 h 1210320"/>
                  <a:gd name="connsiteX3" fmla="*/ 5688859 w 5688859"/>
                  <a:gd name="connsiteY3" fmla="*/ 201724 h 1210320"/>
                  <a:gd name="connsiteX4" fmla="*/ 5688859 w 5688859"/>
                  <a:gd name="connsiteY4" fmla="*/ 1008596 h 1210320"/>
                  <a:gd name="connsiteX5" fmla="*/ 5487135 w 5688859"/>
                  <a:gd name="connsiteY5" fmla="*/ 1210320 h 1210320"/>
                  <a:gd name="connsiteX6" fmla="*/ 201724 w 5688859"/>
                  <a:gd name="connsiteY6" fmla="*/ 1210320 h 1210320"/>
                  <a:gd name="connsiteX7" fmla="*/ 0 w 5688859"/>
                  <a:gd name="connsiteY7" fmla="*/ 1008596 h 1210320"/>
                  <a:gd name="connsiteX8" fmla="*/ 0 w 5688859"/>
                  <a:gd name="connsiteY8" fmla="*/ 201724 h 121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88859" h="1210320">
                    <a:moveTo>
                      <a:pt x="0" y="201724"/>
                    </a:moveTo>
                    <a:cubicBezTo>
                      <a:pt x="0" y="90315"/>
                      <a:pt x="90315" y="0"/>
                      <a:pt x="201724" y="0"/>
                    </a:cubicBezTo>
                    <a:lnTo>
                      <a:pt x="5487135" y="0"/>
                    </a:lnTo>
                    <a:cubicBezTo>
                      <a:pt x="5598544" y="0"/>
                      <a:pt x="5688859" y="90315"/>
                      <a:pt x="5688859" y="201724"/>
                    </a:cubicBezTo>
                    <a:lnTo>
                      <a:pt x="5688859" y="1008596"/>
                    </a:lnTo>
                    <a:cubicBezTo>
                      <a:pt x="5688859" y="1120005"/>
                      <a:pt x="5598544" y="1210320"/>
                      <a:pt x="5487135" y="1210320"/>
                    </a:cubicBezTo>
                    <a:lnTo>
                      <a:pt x="201724" y="1210320"/>
                    </a:lnTo>
                    <a:cubicBezTo>
                      <a:pt x="90315" y="1210320"/>
                      <a:pt x="0" y="1120005"/>
                      <a:pt x="0" y="1008596"/>
                    </a:cubicBezTo>
                    <a:lnTo>
                      <a:pt x="0" y="201724"/>
                    </a:lnTo>
                    <a:close/>
                  </a:path>
                </a:pathLst>
              </a:custGeom>
              <a:solidFill>
                <a:srgbClr val="C00000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lIns="274108" tIns="59083" rIns="274108" bIns="59083" spcCol="1270" anchor="ctr"/>
              <a:lstStyle/>
              <a:p>
                <a:pPr algn="ctr" defTabSz="1822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altLang="zh-CN" sz="1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6</a:t>
                </a:r>
                <a:endPara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3" name="组合 42"/>
            <p:cNvGrpSpPr/>
            <p:nvPr/>
          </p:nvGrpSpPr>
          <p:grpSpPr>
            <a:xfrm>
              <a:off x="4362" y="5858"/>
              <a:ext cx="13307" cy="1188"/>
              <a:chOff x="1921781" y="1942909"/>
              <a:chExt cx="6653377" cy="75421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4" name="矩形 43"/>
              <p:cNvSpPr/>
              <p:nvPr>
                <p:custDataLst>
                  <p:tags r:id="rId5"/>
                </p:custDataLst>
              </p:nvPr>
            </p:nvSpPr>
            <p:spPr>
              <a:xfrm>
                <a:off x="1921781" y="1942909"/>
                <a:ext cx="6653377" cy="7542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sp>
          <p:sp>
            <p:nvSpPr>
              <p:cNvPr id="45" name="任意多边形 44"/>
              <p:cNvSpPr/>
              <p:nvPr>
                <p:custDataLst>
                  <p:tags r:id="rId6"/>
                </p:custDataLst>
              </p:nvPr>
            </p:nvSpPr>
            <p:spPr>
              <a:xfrm>
                <a:off x="2105316" y="2044584"/>
                <a:ext cx="849871" cy="550865"/>
              </a:xfrm>
              <a:custGeom>
                <a:avLst/>
                <a:gdLst>
                  <a:gd name="connsiteX0" fmla="*/ 0 w 5688859"/>
                  <a:gd name="connsiteY0" fmla="*/ 201724 h 1210320"/>
                  <a:gd name="connsiteX1" fmla="*/ 201724 w 5688859"/>
                  <a:gd name="connsiteY1" fmla="*/ 0 h 1210320"/>
                  <a:gd name="connsiteX2" fmla="*/ 5487135 w 5688859"/>
                  <a:gd name="connsiteY2" fmla="*/ 0 h 1210320"/>
                  <a:gd name="connsiteX3" fmla="*/ 5688859 w 5688859"/>
                  <a:gd name="connsiteY3" fmla="*/ 201724 h 1210320"/>
                  <a:gd name="connsiteX4" fmla="*/ 5688859 w 5688859"/>
                  <a:gd name="connsiteY4" fmla="*/ 1008596 h 1210320"/>
                  <a:gd name="connsiteX5" fmla="*/ 5487135 w 5688859"/>
                  <a:gd name="connsiteY5" fmla="*/ 1210320 h 1210320"/>
                  <a:gd name="connsiteX6" fmla="*/ 201724 w 5688859"/>
                  <a:gd name="connsiteY6" fmla="*/ 1210320 h 1210320"/>
                  <a:gd name="connsiteX7" fmla="*/ 0 w 5688859"/>
                  <a:gd name="connsiteY7" fmla="*/ 1008596 h 1210320"/>
                  <a:gd name="connsiteX8" fmla="*/ 0 w 5688859"/>
                  <a:gd name="connsiteY8" fmla="*/ 201724 h 121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88859" h="1210320">
                    <a:moveTo>
                      <a:pt x="0" y="201724"/>
                    </a:moveTo>
                    <a:cubicBezTo>
                      <a:pt x="0" y="90315"/>
                      <a:pt x="90315" y="0"/>
                      <a:pt x="201724" y="0"/>
                    </a:cubicBezTo>
                    <a:lnTo>
                      <a:pt x="5487135" y="0"/>
                    </a:lnTo>
                    <a:cubicBezTo>
                      <a:pt x="5598544" y="0"/>
                      <a:pt x="5688859" y="90315"/>
                      <a:pt x="5688859" y="201724"/>
                    </a:cubicBezTo>
                    <a:lnTo>
                      <a:pt x="5688859" y="1008596"/>
                    </a:lnTo>
                    <a:cubicBezTo>
                      <a:pt x="5688859" y="1120005"/>
                      <a:pt x="5598544" y="1210320"/>
                      <a:pt x="5487135" y="1210320"/>
                    </a:cubicBezTo>
                    <a:lnTo>
                      <a:pt x="201724" y="1210320"/>
                    </a:lnTo>
                    <a:cubicBezTo>
                      <a:pt x="90315" y="1210320"/>
                      <a:pt x="0" y="1120005"/>
                      <a:pt x="0" y="1008596"/>
                    </a:cubicBezTo>
                    <a:lnTo>
                      <a:pt x="0" y="201724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274108" tIns="59083" rIns="274108" bIns="59083" spcCol="1270" anchor="ctr"/>
              <a:lstStyle/>
              <a:p>
                <a:pPr algn="ctr" defTabSz="1822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altLang="zh-CN" sz="1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7</a:t>
                </a:r>
                <a:endPara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6" name="组合 45"/>
            <p:cNvGrpSpPr/>
            <p:nvPr/>
          </p:nvGrpSpPr>
          <p:grpSpPr>
            <a:xfrm rot="0">
              <a:off x="4361" y="7186"/>
              <a:ext cx="13308" cy="1188"/>
              <a:chOff x="1921781" y="1942909"/>
              <a:chExt cx="7161070" cy="75421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7" name="矩形 46"/>
              <p:cNvSpPr/>
              <p:nvPr>
                <p:custDataLst>
                  <p:tags r:id="rId7"/>
                </p:custDataLst>
              </p:nvPr>
            </p:nvSpPr>
            <p:spPr>
              <a:xfrm>
                <a:off x="1921781" y="1942909"/>
                <a:ext cx="7161070" cy="7542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sp>
          <p:sp>
            <p:nvSpPr>
              <p:cNvPr id="48" name="任意多边形 47"/>
              <p:cNvSpPr/>
              <p:nvPr>
                <p:custDataLst>
                  <p:tags r:id="rId8"/>
                </p:custDataLst>
              </p:nvPr>
            </p:nvSpPr>
            <p:spPr>
              <a:xfrm>
                <a:off x="2107343" y="2044584"/>
                <a:ext cx="918377" cy="550865"/>
              </a:xfrm>
              <a:custGeom>
                <a:avLst/>
                <a:gdLst>
                  <a:gd name="connsiteX0" fmla="*/ 0 w 5688859"/>
                  <a:gd name="connsiteY0" fmla="*/ 201724 h 1210320"/>
                  <a:gd name="connsiteX1" fmla="*/ 201724 w 5688859"/>
                  <a:gd name="connsiteY1" fmla="*/ 0 h 1210320"/>
                  <a:gd name="connsiteX2" fmla="*/ 5487135 w 5688859"/>
                  <a:gd name="connsiteY2" fmla="*/ 0 h 1210320"/>
                  <a:gd name="connsiteX3" fmla="*/ 5688859 w 5688859"/>
                  <a:gd name="connsiteY3" fmla="*/ 201724 h 1210320"/>
                  <a:gd name="connsiteX4" fmla="*/ 5688859 w 5688859"/>
                  <a:gd name="connsiteY4" fmla="*/ 1008596 h 1210320"/>
                  <a:gd name="connsiteX5" fmla="*/ 5487135 w 5688859"/>
                  <a:gd name="connsiteY5" fmla="*/ 1210320 h 1210320"/>
                  <a:gd name="connsiteX6" fmla="*/ 201724 w 5688859"/>
                  <a:gd name="connsiteY6" fmla="*/ 1210320 h 1210320"/>
                  <a:gd name="connsiteX7" fmla="*/ 0 w 5688859"/>
                  <a:gd name="connsiteY7" fmla="*/ 1008596 h 1210320"/>
                  <a:gd name="connsiteX8" fmla="*/ 0 w 5688859"/>
                  <a:gd name="connsiteY8" fmla="*/ 201724 h 121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88859" h="1210320">
                    <a:moveTo>
                      <a:pt x="0" y="201724"/>
                    </a:moveTo>
                    <a:cubicBezTo>
                      <a:pt x="0" y="90315"/>
                      <a:pt x="90315" y="0"/>
                      <a:pt x="201724" y="0"/>
                    </a:cubicBezTo>
                    <a:lnTo>
                      <a:pt x="5487135" y="0"/>
                    </a:lnTo>
                    <a:cubicBezTo>
                      <a:pt x="5598544" y="0"/>
                      <a:pt x="5688859" y="90315"/>
                      <a:pt x="5688859" y="201724"/>
                    </a:cubicBezTo>
                    <a:lnTo>
                      <a:pt x="5688859" y="1008596"/>
                    </a:lnTo>
                    <a:cubicBezTo>
                      <a:pt x="5688859" y="1120005"/>
                      <a:pt x="5598544" y="1210320"/>
                      <a:pt x="5487135" y="1210320"/>
                    </a:cubicBezTo>
                    <a:lnTo>
                      <a:pt x="201724" y="1210320"/>
                    </a:lnTo>
                    <a:cubicBezTo>
                      <a:pt x="90315" y="1210320"/>
                      <a:pt x="0" y="1120005"/>
                      <a:pt x="0" y="1008596"/>
                    </a:cubicBezTo>
                    <a:lnTo>
                      <a:pt x="0" y="201724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274108" tIns="59083" rIns="274108" bIns="59083" spcCol="1270" anchor="ctr"/>
              <a:lstStyle/>
              <a:p>
                <a:pPr algn="ctr" defTabSz="1822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altLang="zh-CN" sz="1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8</a:t>
                </a:r>
                <a:endPara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52" name="矩形 51"/>
            <p:cNvSpPr/>
            <p:nvPr>
              <p:custDataLst>
                <p:tags r:id="rId9"/>
              </p:custDataLst>
            </p:nvPr>
          </p:nvSpPr>
          <p:spPr>
            <a:xfrm>
              <a:off x="7221" y="6080"/>
              <a:ext cx="10134" cy="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b="1" dirty="0">
                  <a:solidFill>
                    <a:srgbClr val="002060"/>
                  </a:solidFill>
                  <a:ea typeface="微软雅黑" panose="020B0503020204020204" pitchFamily="34" charset="-122"/>
                </a:rPr>
                <a:t>食盐专营制度下的食盐市场竞争</a:t>
              </a:r>
              <a:endParaRPr lang="zh-CN" altLang="en-US" sz="2000" b="1" dirty="0">
                <a:solidFill>
                  <a:srgbClr val="00206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8" name="矩形 27"/>
            <p:cNvSpPr/>
            <p:nvPr>
              <p:custDataLst>
                <p:tags r:id="rId10"/>
              </p:custDataLst>
            </p:nvPr>
          </p:nvSpPr>
          <p:spPr>
            <a:xfrm>
              <a:off x="7181" y="4557"/>
              <a:ext cx="9725" cy="8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b="1" dirty="0">
                  <a:solidFill>
                    <a:srgbClr val="002060"/>
                  </a:solidFill>
                  <a:ea typeface="微软雅黑" panose="020B0503020204020204" pitchFamily="34" charset="-122"/>
                  <a:sym typeface="+mn-ea"/>
                </a:rPr>
                <a:t>市场竞争与合作的关系</a:t>
              </a:r>
              <a:endParaRPr lang="zh-CN" altLang="en-US" sz="2000" b="1" dirty="0">
                <a:solidFill>
                  <a:srgbClr val="002060"/>
                </a:solidFill>
                <a:ea typeface="微软雅黑" panose="020B0503020204020204" pitchFamily="34" charset="-122"/>
                <a:sym typeface="+mn-ea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4363" y="3092"/>
              <a:ext cx="13305" cy="1188"/>
              <a:chOff x="1921781" y="1942909"/>
              <a:chExt cx="7161070" cy="75421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矩形 10"/>
              <p:cNvSpPr/>
              <p:nvPr>
                <p:custDataLst>
                  <p:tags r:id="rId11"/>
                </p:custDataLst>
              </p:nvPr>
            </p:nvSpPr>
            <p:spPr>
              <a:xfrm>
                <a:off x="1921781" y="1942909"/>
                <a:ext cx="7161070" cy="7542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sp>
          <p:sp>
            <p:nvSpPr>
              <p:cNvPr id="12" name="任意多边形 11"/>
              <p:cNvSpPr/>
              <p:nvPr>
                <p:custDataLst>
                  <p:tags r:id="rId12"/>
                </p:custDataLst>
              </p:nvPr>
            </p:nvSpPr>
            <p:spPr>
              <a:xfrm>
                <a:off x="2107343" y="2044584"/>
                <a:ext cx="918377" cy="550865"/>
              </a:xfrm>
              <a:custGeom>
                <a:avLst/>
                <a:gdLst>
                  <a:gd name="connsiteX0" fmla="*/ 0 w 5688859"/>
                  <a:gd name="connsiteY0" fmla="*/ 201724 h 1210320"/>
                  <a:gd name="connsiteX1" fmla="*/ 201724 w 5688859"/>
                  <a:gd name="connsiteY1" fmla="*/ 0 h 1210320"/>
                  <a:gd name="connsiteX2" fmla="*/ 5487135 w 5688859"/>
                  <a:gd name="connsiteY2" fmla="*/ 0 h 1210320"/>
                  <a:gd name="connsiteX3" fmla="*/ 5688859 w 5688859"/>
                  <a:gd name="connsiteY3" fmla="*/ 201724 h 1210320"/>
                  <a:gd name="connsiteX4" fmla="*/ 5688859 w 5688859"/>
                  <a:gd name="connsiteY4" fmla="*/ 1008596 h 1210320"/>
                  <a:gd name="connsiteX5" fmla="*/ 5487135 w 5688859"/>
                  <a:gd name="connsiteY5" fmla="*/ 1210320 h 1210320"/>
                  <a:gd name="connsiteX6" fmla="*/ 201724 w 5688859"/>
                  <a:gd name="connsiteY6" fmla="*/ 1210320 h 1210320"/>
                  <a:gd name="connsiteX7" fmla="*/ 0 w 5688859"/>
                  <a:gd name="connsiteY7" fmla="*/ 1008596 h 1210320"/>
                  <a:gd name="connsiteX8" fmla="*/ 0 w 5688859"/>
                  <a:gd name="connsiteY8" fmla="*/ 201724 h 121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88859" h="1210320">
                    <a:moveTo>
                      <a:pt x="0" y="201724"/>
                    </a:moveTo>
                    <a:cubicBezTo>
                      <a:pt x="0" y="90315"/>
                      <a:pt x="90315" y="0"/>
                      <a:pt x="201724" y="0"/>
                    </a:cubicBezTo>
                    <a:lnTo>
                      <a:pt x="5487135" y="0"/>
                    </a:lnTo>
                    <a:cubicBezTo>
                      <a:pt x="5598544" y="0"/>
                      <a:pt x="5688859" y="90315"/>
                      <a:pt x="5688859" y="201724"/>
                    </a:cubicBezTo>
                    <a:lnTo>
                      <a:pt x="5688859" y="1008596"/>
                    </a:lnTo>
                    <a:cubicBezTo>
                      <a:pt x="5688859" y="1120005"/>
                      <a:pt x="5598544" y="1210320"/>
                      <a:pt x="5487135" y="1210320"/>
                    </a:cubicBezTo>
                    <a:lnTo>
                      <a:pt x="201724" y="1210320"/>
                    </a:lnTo>
                    <a:cubicBezTo>
                      <a:pt x="90315" y="1210320"/>
                      <a:pt x="0" y="1120005"/>
                      <a:pt x="0" y="1008596"/>
                    </a:cubicBezTo>
                    <a:lnTo>
                      <a:pt x="0" y="201724"/>
                    </a:lnTo>
                    <a:close/>
                  </a:path>
                </a:pathLst>
              </a:cu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ang="5400000" scaled="0"/>
              </a:gra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274108" tIns="59083" rIns="274108" bIns="59083" spcCol="1270" anchor="ctr"/>
              <a:lstStyle/>
              <a:p>
                <a:pPr algn="ctr" defTabSz="1822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5</a:t>
                </a:r>
                <a:endParaRPr 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3" name="矩形 12"/>
            <p:cNvSpPr/>
            <p:nvPr>
              <p:custDataLst>
                <p:tags r:id="rId13"/>
              </p:custDataLst>
            </p:nvPr>
          </p:nvSpPr>
          <p:spPr>
            <a:xfrm>
              <a:off x="7221" y="3358"/>
              <a:ext cx="9600" cy="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b="1" dirty="0">
                  <a:solidFill>
                    <a:srgbClr val="00206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盐穴储能储气与国家能源战略和能源储备的关系</a:t>
              </a:r>
              <a:endParaRPr lang="zh-CN" altLang="en-US"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矩形 18"/>
          <p:cNvSpPr/>
          <p:nvPr>
            <p:custDataLst>
              <p:tags r:id="rId14"/>
            </p:custDataLst>
          </p:nvPr>
        </p:nvSpPr>
        <p:spPr>
          <a:xfrm>
            <a:off x="3503930" y="5310505"/>
            <a:ext cx="607949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市场占有率与企业核心竞争力的关系</a:t>
            </a:r>
            <a:endParaRPr lang="zh-CN" altLang="en-US" sz="2000" b="1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0483" name="TextBox 13"/>
          <p:cNvSpPr txBox="1"/>
          <p:nvPr/>
        </p:nvSpPr>
        <p:spPr>
          <a:xfrm>
            <a:off x="912533" y="1453564"/>
            <a:ext cx="10367564" cy="502920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88830" tIns="44427" rIns="88830" bIns="44427">
            <a:spAutoFit/>
          </a:bodyPr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sz="18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行业发发展过程中值得注意和需要深入研究的几个问题</a:t>
            </a:r>
            <a:r>
              <a:rPr lang="zh-CN" sz="18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（二）：</a:t>
            </a:r>
            <a:endParaRPr lang="zh-CN" sz="1800" b="1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1559505" y="476830"/>
            <a:ext cx="55518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39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盐业推动高质量发展情况</a:t>
            </a:r>
            <a:endParaRPr lang="zh-CN" altLang="en-US" sz="239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3"/>
          <p:cNvSpPr/>
          <p:nvPr/>
        </p:nvSpPr>
        <p:spPr>
          <a:xfrm>
            <a:off x="4439947" y="2684320"/>
            <a:ext cx="5960110" cy="563245"/>
          </a:xfrm>
          <a:prstGeom prst="rect">
            <a:avLst/>
          </a:prstGeom>
          <a:noFill/>
          <a:ln w="9525">
            <a:noFill/>
          </a:ln>
        </p:spPr>
        <p:txBody>
          <a:bodyPr wrap="none" lIns="85040" tIns="42519" rIns="85040" bIns="42519" anchor="ctr">
            <a:spAutoFit/>
          </a:bodyPr>
          <a:lstStyle/>
          <a:p>
            <a:pPr algn="l" fontAlgn="base">
              <a:lnSpc>
                <a:spcPct val="130000"/>
              </a:lnSpc>
            </a:pPr>
            <a:r>
              <a:rPr lang="zh-CN" altLang="en-US" sz="2400" b="1">
                <a:solidFill>
                  <a:srgbClr val="8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对《政府工作报告》中有关重点任务的思考</a:t>
            </a:r>
            <a:endParaRPr lang="zh-CN" altLang="en-US" sz="2400" b="1" dirty="0">
              <a:solidFill>
                <a:srgbClr val="76923C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微软雅黑" panose="020B0503020204020204" pitchFamily="34" charset="-122"/>
            </a:endParaRPr>
          </a:p>
        </p:txBody>
      </p:sp>
      <p:sp>
        <p:nvSpPr>
          <p:cNvPr id="30722" name="Text Box 3"/>
          <p:cNvSpPr/>
          <p:nvPr/>
        </p:nvSpPr>
        <p:spPr>
          <a:xfrm>
            <a:off x="1423315" y="1485319"/>
            <a:ext cx="3181350" cy="3505835"/>
          </a:xfrm>
          <a:prstGeom prst="rect">
            <a:avLst/>
          </a:prstGeom>
          <a:noFill/>
          <a:ln w="9525">
            <a:noFill/>
          </a:ln>
        </p:spPr>
        <p:txBody>
          <a:bodyPr wrap="none" lIns="85040" tIns="42519" rIns="85040" bIns="42519" anchor="ctr">
            <a:spAutoFit/>
          </a:bodyPr>
          <a:lstStyle/>
          <a:p>
            <a:r>
              <a:rPr lang="en-US" altLang="zh-CN" sz="22240">
                <a:solidFill>
                  <a:srgbClr val="A5A5A5"/>
                </a:solidFill>
                <a:latin typeface="Impact" panose="020B0806030902050204" pitchFamily="34" charset="0"/>
                <a:ea typeface="微软雅黑" panose="020B0503020204020204" pitchFamily="34" charset="-122"/>
                <a:sym typeface="Impact" panose="020B0806030902050204" pitchFamily="34" charset="0"/>
              </a:rPr>
              <a:t>03</a:t>
            </a:r>
            <a:endParaRPr lang="en-US" altLang="zh-CN" sz="22240" b="1">
              <a:solidFill>
                <a:srgbClr val="A5A5A5"/>
              </a:solidFill>
              <a:latin typeface="Impact" panose="020B0806030902050204" pitchFamily="34" charset="0"/>
              <a:ea typeface="微软雅黑" panose="020B0503020204020204" pitchFamily="34" charset="-122"/>
              <a:sym typeface="Impact" panose="020B0806030902050204" pitchFamily="34" charset="0"/>
            </a:endParaRPr>
          </a:p>
        </p:txBody>
      </p:sp>
      <p:sp>
        <p:nvSpPr>
          <p:cNvPr id="30723" name="Freeform 6"/>
          <p:cNvSpPr/>
          <p:nvPr/>
        </p:nvSpPr>
        <p:spPr>
          <a:xfrm>
            <a:off x="-24680" y="3880185"/>
            <a:ext cx="4882288" cy="297781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1407"/>
              </a:cxn>
              <a:cxn ang="0">
                <a:pos x="0" y="1407"/>
              </a:cxn>
              <a:cxn ang="0">
                <a:pos x="0" y="0"/>
              </a:cxn>
            </a:cxnLst>
            <a:rect l="0" t="0" r="0" b="0"/>
            <a:pathLst>
              <a:path w="2348" h="1407">
                <a:moveTo>
                  <a:pt x="0" y="0"/>
                </a:moveTo>
                <a:lnTo>
                  <a:pt x="2348" y="1407"/>
                </a:lnTo>
                <a:lnTo>
                  <a:pt x="0" y="1407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 w="25400">
            <a:noFill/>
          </a:ln>
        </p:spPr>
        <p:txBody>
          <a:bodyPr/>
          <a:lstStyle/>
          <a:p>
            <a:endParaRPr lang="zh-CN" altLang="en-US" sz="1995">
              <a:solidFill>
                <a:srgbClr val="C00000"/>
              </a:solidFill>
              <a:highlight>
                <a:srgbClr val="800000"/>
              </a:highlight>
            </a:endParaRPr>
          </a:p>
        </p:txBody>
      </p:sp>
      <p:sp>
        <p:nvSpPr>
          <p:cNvPr id="30724" name="Freeform 7"/>
          <p:cNvSpPr/>
          <p:nvPr/>
        </p:nvSpPr>
        <p:spPr>
          <a:xfrm>
            <a:off x="3211993" y="4401025"/>
            <a:ext cx="9004687" cy="2456975"/>
          </a:xfrm>
          <a:custGeom>
            <a:avLst/>
            <a:gdLst/>
            <a:ahLst/>
            <a:cxnLst>
              <a:cxn ang="0">
                <a:pos x="4403" y="0"/>
              </a:cxn>
              <a:cxn ang="0">
                <a:pos x="4403" y="1161"/>
              </a:cxn>
              <a:cxn ang="0">
                <a:pos x="0" y="1161"/>
              </a:cxn>
              <a:cxn ang="0">
                <a:pos x="4403" y="0"/>
              </a:cxn>
            </a:cxnLst>
            <a:rect l="0" t="0" r="0" b="0"/>
            <a:pathLst>
              <a:path w="4403" h="1161">
                <a:moveTo>
                  <a:pt x="4403" y="0"/>
                </a:moveTo>
                <a:lnTo>
                  <a:pt x="4403" y="1161"/>
                </a:lnTo>
                <a:lnTo>
                  <a:pt x="0" y="1161"/>
                </a:lnTo>
                <a:lnTo>
                  <a:pt x="4403" y="0"/>
                </a:lnTo>
                <a:close/>
              </a:path>
            </a:pathLst>
          </a:custGeom>
          <a:solidFill>
            <a:srgbClr val="A5A5A5"/>
          </a:solidFill>
          <a:ln w="0">
            <a:noFill/>
          </a:ln>
        </p:spPr>
        <p:txBody>
          <a:bodyPr/>
          <a:lstStyle/>
          <a:p>
            <a:endParaRPr lang="zh-CN" altLang="en-US" sz="1995"/>
          </a:p>
        </p:txBody>
      </p:sp>
      <p:sp>
        <p:nvSpPr>
          <p:cNvPr id="30725" name="灯片编号占位符 1"/>
          <p:cNvSpPr txBox="1">
            <a:spLocks noGrp="1"/>
          </p:cNvSpPr>
          <p:nvPr/>
        </p:nvSpPr>
        <p:spPr>
          <a:xfrm>
            <a:off x="8663792" y="6356157"/>
            <a:ext cx="2764097" cy="365696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r">
              <a:buFont typeface="Arial" panose="020B0604020202020204" pitchFamily="34" charset="0"/>
            </a:pPr>
            <a:fld id="{9A0DB2DC-4C9A-4742-B13C-FB6460FD3503}" type="slidenum">
              <a:rPr lang="zh-CN" altLang="en-US" sz="1195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195" dirty="0">
              <a:solidFill>
                <a:srgbClr val="898989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Box 7"/>
          <p:cNvSpPr txBox="1"/>
          <p:nvPr/>
        </p:nvSpPr>
        <p:spPr>
          <a:xfrm>
            <a:off x="358837" y="691816"/>
            <a:ext cx="34828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1795" b="1" dirty="0">
                <a:solidFill>
                  <a:schemeClr val="bg1"/>
                </a:solidFill>
                <a:latin typeface="汉仪粗黑简"/>
                <a:ea typeface="汉仪粗黑简"/>
              </a:rPr>
              <a:t>一</a:t>
            </a:r>
            <a:endParaRPr lang="zh-CN" altLang="en-US" sz="1795" b="1" dirty="0">
              <a:solidFill>
                <a:schemeClr val="bg1"/>
              </a:solidFill>
              <a:latin typeface="汉仪粗黑简"/>
              <a:ea typeface="汉仪粗黑简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4" name="平行四边形 3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" name="平行四边形 6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1" name="矩形 6"/>
          <p:cNvSpPr/>
          <p:nvPr>
            <p:custDataLst>
              <p:tags r:id="rId2"/>
            </p:custDataLst>
          </p:nvPr>
        </p:nvSpPr>
        <p:spPr>
          <a:xfrm>
            <a:off x="1562734" y="1842326"/>
            <a:ext cx="2816226" cy="4113539"/>
          </a:xfrm>
          <a:prstGeom prst="rect">
            <a:avLst/>
          </a:prstGeom>
          <a:solidFill>
            <a:srgbClr val="FDC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8432" name="任意多边形: 形状 15"/>
          <p:cNvSpPr/>
          <p:nvPr>
            <p:custDataLst>
              <p:tags r:id="rId3"/>
            </p:custDataLst>
          </p:nvPr>
        </p:nvSpPr>
        <p:spPr>
          <a:xfrm>
            <a:off x="2235808" y="1842326"/>
            <a:ext cx="1601845" cy="576664"/>
          </a:xfrm>
          <a:custGeom>
            <a:avLst/>
            <a:gdLst>
              <a:gd name="connsiteX0" fmla="*/ 0 w 1587500"/>
              <a:gd name="connsiteY0" fmla="*/ 0 h 571500"/>
              <a:gd name="connsiteX1" fmla="*/ 1587500 w 1587500"/>
              <a:gd name="connsiteY1" fmla="*/ 0 h 571500"/>
              <a:gd name="connsiteX2" fmla="*/ 1587500 w 1587500"/>
              <a:gd name="connsiteY2" fmla="*/ 455081 h 571500"/>
              <a:gd name="connsiteX3" fmla="*/ 1471081 w 1587500"/>
              <a:gd name="connsiteY3" fmla="*/ 571500 h 571500"/>
              <a:gd name="connsiteX4" fmla="*/ 116419 w 1587500"/>
              <a:gd name="connsiteY4" fmla="*/ 571500 h 571500"/>
              <a:gd name="connsiteX5" fmla="*/ 0 w 1587500"/>
              <a:gd name="connsiteY5" fmla="*/ 455081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7500" h="571500">
                <a:moveTo>
                  <a:pt x="0" y="0"/>
                </a:moveTo>
                <a:lnTo>
                  <a:pt x="1587500" y="0"/>
                </a:lnTo>
                <a:lnTo>
                  <a:pt x="1587500" y="455081"/>
                </a:lnTo>
                <a:cubicBezTo>
                  <a:pt x="1587500" y="519377"/>
                  <a:pt x="1535377" y="571500"/>
                  <a:pt x="1471081" y="571500"/>
                </a:cubicBezTo>
                <a:lnTo>
                  <a:pt x="116419" y="571500"/>
                </a:lnTo>
                <a:cubicBezTo>
                  <a:pt x="52123" y="571500"/>
                  <a:pt x="0" y="519377"/>
                  <a:pt x="0" y="45508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8433" name="文本框 24"/>
          <p:cNvSpPr txBox="1"/>
          <p:nvPr>
            <p:custDataLst>
              <p:tags r:id="rId4"/>
            </p:custDataLst>
          </p:nvPr>
        </p:nvSpPr>
        <p:spPr>
          <a:xfrm>
            <a:off x="2813114" y="1887177"/>
            <a:ext cx="524123" cy="461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grpFill/>
              </a14:hiddenFill>
            </a:ext>
          </a:extLst>
        </p:spPr>
        <p:txBody>
          <a:bodyPr wrap="square" lIns="0" tIns="0" rIns="0" bIns="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zh-CN" sz="2600" b="1" spc="180" dirty="0">
                <a:solidFill>
                  <a:schemeClr val="lt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01</a:t>
            </a:r>
            <a:endParaRPr lang="en-US" altLang="zh-CN" sz="2600" b="1" spc="180" dirty="0">
              <a:solidFill>
                <a:schemeClr val="lt1"/>
              </a:solidFill>
              <a:uFillTx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8435" name="文本框 20"/>
          <p:cNvSpPr txBox="1"/>
          <p:nvPr>
            <p:custDataLst>
              <p:tags r:id="rId5"/>
            </p:custDataLst>
          </p:nvPr>
        </p:nvSpPr>
        <p:spPr>
          <a:xfrm>
            <a:off x="1672217" y="3181548"/>
            <a:ext cx="2597260" cy="2011758"/>
          </a:xfrm>
          <a:prstGeom prst="rect">
            <a:avLst/>
          </a:prstGeom>
          <a:noFill/>
        </p:spPr>
        <p:txBody>
          <a:bodyPr wrap="square" rtlCol="0" anchor="ctr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rgbClr val="002060"/>
                </a:solidFill>
                <a:ea typeface="微软雅黑" panose="020B0503020204020204" pitchFamily="34" charset="-122"/>
                <a:sym typeface="+mn-ea"/>
              </a:rPr>
              <a:t>把握2024年国家对经济社会发展总体要求</a:t>
            </a:r>
            <a:endParaRPr lang="zh-CN" altLang="en-US" sz="3200" b="1" dirty="0">
              <a:solidFill>
                <a:srgbClr val="002060"/>
              </a:solidFill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8438" name="矩形 25"/>
          <p:cNvSpPr/>
          <p:nvPr>
            <p:custDataLst>
              <p:tags r:id="rId6"/>
            </p:custDataLst>
          </p:nvPr>
        </p:nvSpPr>
        <p:spPr>
          <a:xfrm>
            <a:off x="4770569" y="1842326"/>
            <a:ext cx="2607804" cy="4113539"/>
          </a:xfrm>
          <a:prstGeom prst="rect">
            <a:avLst/>
          </a:prstGeom>
          <a:solidFill>
            <a:srgbClr val="7DD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8439" name="任意多边形: 形状 26"/>
          <p:cNvSpPr/>
          <p:nvPr>
            <p:custDataLst>
              <p:tags r:id="rId7"/>
            </p:custDataLst>
          </p:nvPr>
        </p:nvSpPr>
        <p:spPr>
          <a:xfrm>
            <a:off x="5273548" y="1842326"/>
            <a:ext cx="1601845" cy="576664"/>
          </a:xfrm>
          <a:custGeom>
            <a:avLst/>
            <a:gdLst>
              <a:gd name="connsiteX0" fmla="*/ 0 w 1587500"/>
              <a:gd name="connsiteY0" fmla="*/ 0 h 571500"/>
              <a:gd name="connsiteX1" fmla="*/ 1587500 w 1587500"/>
              <a:gd name="connsiteY1" fmla="*/ 0 h 571500"/>
              <a:gd name="connsiteX2" fmla="*/ 1587500 w 1587500"/>
              <a:gd name="connsiteY2" fmla="*/ 455081 h 571500"/>
              <a:gd name="connsiteX3" fmla="*/ 1471081 w 1587500"/>
              <a:gd name="connsiteY3" fmla="*/ 571500 h 571500"/>
              <a:gd name="connsiteX4" fmla="*/ 116419 w 1587500"/>
              <a:gd name="connsiteY4" fmla="*/ 571500 h 571500"/>
              <a:gd name="connsiteX5" fmla="*/ 0 w 1587500"/>
              <a:gd name="connsiteY5" fmla="*/ 455081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7500" h="571500">
                <a:moveTo>
                  <a:pt x="0" y="0"/>
                </a:moveTo>
                <a:lnTo>
                  <a:pt x="1587500" y="0"/>
                </a:lnTo>
                <a:lnTo>
                  <a:pt x="1587500" y="455081"/>
                </a:lnTo>
                <a:cubicBezTo>
                  <a:pt x="1587500" y="519377"/>
                  <a:pt x="1535377" y="571500"/>
                  <a:pt x="1471081" y="571500"/>
                </a:cubicBezTo>
                <a:lnTo>
                  <a:pt x="116419" y="571500"/>
                </a:lnTo>
                <a:cubicBezTo>
                  <a:pt x="52123" y="571500"/>
                  <a:pt x="0" y="519377"/>
                  <a:pt x="0" y="45508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8441" name="文本框 24"/>
          <p:cNvSpPr txBox="1"/>
          <p:nvPr>
            <p:custDataLst>
              <p:tags r:id="rId8"/>
            </p:custDataLst>
          </p:nvPr>
        </p:nvSpPr>
        <p:spPr>
          <a:xfrm>
            <a:off x="5850853" y="1887177"/>
            <a:ext cx="524123" cy="461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grpFill/>
              </a14:hiddenFill>
            </a:ext>
          </a:extLst>
        </p:spPr>
        <p:txBody>
          <a:bodyPr wrap="square" lIns="0" tIns="0" rIns="0" bIns="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zh-CN" sz="2600" b="1" spc="180" dirty="0">
                <a:solidFill>
                  <a:schemeClr val="lt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02</a:t>
            </a:r>
            <a:endParaRPr lang="en-US" altLang="zh-CN" sz="2600" b="1" spc="180" dirty="0">
              <a:solidFill>
                <a:schemeClr val="lt1"/>
              </a:solidFill>
              <a:uFillTx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8443" name="文本框 29"/>
          <p:cNvSpPr txBox="1"/>
          <p:nvPr>
            <p:custDataLst>
              <p:tags r:id="rId9"/>
            </p:custDataLst>
          </p:nvPr>
        </p:nvSpPr>
        <p:spPr>
          <a:xfrm>
            <a:off x="4850265" y="3141130"/>
            <a:ext cx="2487660" cy="2011918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r>
              <a:rPr lang="zh-CN" altLang="en-US" sz="3200" b="1" dirty="0">
                <a:solidFill>
                  <a:srgbClr val="002060"/>
                </a:solidFill>
                <a:ea typeface="微软雅黑" panose="020B0503020204020204" pitchFamily="34" charset="-122"/>
                <a:sym typeface="+mn-ea"/>
              </a:rPr>
              <a:t>把握国家宏观经济政策的走向</a:t>
            </a:r>
            <a:endParaRPr lang="zh-CN" altLang="en-US" sz="3200" spc="12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8445" name="矩形 18444"/>
          <p:cNvSpPr/>
          <p:nvPr>
            <p:custDataLst>
              <p:tags r:id="rId10"/>
            </p:custDataLst>
          </p:nvPr>
        </p:nvSpPr>
        <p:spPr>
          <a:xfrm>
            <a:off x="7808949" y="1842326"/>
            <a:ext cx="2607804" cy="4113539"/>
          </a:xfrm>
          <a:prstGeom prst="rect">
            <a:avLst/>
          </a:prstGeom>
          <a:solidFill>
            <a:srgbClr val="C9E8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8446" name="任意多边形: 形状 18445"/>
          <p:cNvSpPr/>
          <p:nvPr>
            <p:custDataLst>
              <p:tags r:id="rId11"/>
            </p:custDataLst>
          </p:nvPr>
        </p:nvSpPr>
        <p:spPr>
          <a:xfrm>
            <a:off x="8311928" y="1842326"/>
            <a:ext cx="1601845" cy="576664"/>
          </a:xfrm>
          <a:custGeom>
            <a:avLst/>
            <a:gdLst>
              <a:gd name="connsiteX0" fmla="*/ 0 w 1587500"/>
              <a:gd name="connsiteY0" fmla="*/ 0 h 571500"/>
              <a:gd name="connsiteX1" fmla="*/ 1587500 w 1587500"/>
              <a:gd name="connsiteY1" fmla="*/ 0 h 571500"/>
              <a:gd name="connsiteX2" fmla="*/ 1587500 w 1587500"/>
              <a:gd name="connsiteY2" fmla="*/ 455081 h 571500"/>
              <a:gd name="connsiteX3" fmla="*/ 1471081 w 1587500"/>
              <a:gd name="connsiteY3" fmla="*/ 571500 h 571500"/>
              <a:gd name="connsiteX4" fmla="*/ 116419 w 1587500"/>
              <a:gd name="connsiteY4" fmla="*/ 571500 h 571500"/>
              <a:gd name="connsiteX5" fmla="*/ 0 w 1587500"/>
              <a:gd name="connsiteY5" fmla="*/ 455081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7500" h="571500">
                <a:moveTo>
                  <a:pt x="0" y="0"/>
                </a:moveTo>
                <a:lnTo>
                  <a:pt x="1587500" y="0"/>
                </a:lnTo>
                <a:lnTo>
                  <a:pt x="1587500" y="455081"/>
                </a:lnTo>
                <a:cubicBezTo>
                  <a:pt x="1587500" y="519377"/>
                  <a:pt x="1535377" y="571500"/>
                  <a:pt x="1471081" y="571500"/>
                </a:cubicBezTo>
                <a:lnTo>
                  <a:pt x="116419" y="571500"/>
                </a:lnTo>
                <a:cubicBezTo>
                  <a:pt x="52123" y="571500"/>
                  <a:pt x="0" y="519377"/>
                  <a:pt x="0" y="455081"/>
                </a:cubicBezTo>
                <a:close/>
              </a:path>
            </a:pathLst>
          </a:custGeom>
          <a:solidFill>
            <a:srgbClr val="0066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8447" name="文本框 24"/>
          <p:cNvSpPr txBox="1"/>
          <p:nvPr>
            <p:custDataLst>
              <p:tags r:id="rId12"/>
            </p:custDataLst>
          </p:nvPr>
        </p:nvSpPr>
        <p:spPr>
          <a:xfrm>
            <a:off x="8889233" y="1887177"/>
            <a:ext cx="524123" cy="461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grpFill/>
              </a14:hiddenFill>
            </a:ext>
          </a:extLst>
        </p:spPr>
        <p:txBody>
          <a:bodyPr wrap="square" lIns="0" tIns="0" rIns="0" bIns="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zh-CN" sz="2600" b="1" spc="180" dirty="0">
                <a:solidFill>
                  <a:schemeClr val="lt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03</a:t>
            </a:r>
            <a:endParaRPr lang="en-US" altLang="zh-CN" sz="2600" b="1" spc="180" dirty="0">
              <a:solidFill>
                <a:schemeClr val="lt1"/>
              </a:solidFill>
              <a:uFillTx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8451" name="文本框 29"/>
          <p:cNvSpPr txBox="1"/>
          <p:nvPr>
            <p:custDataLst>
              <p:tags r:id="rId13"/>
            </p:custDataLst>
          </p:nvPr>
        </p:nvSpPr>
        <p:spPr>
          <a:xfrm>
            <a:off x="7869020" y="3141130"/>
            <a:ext cx="2487660" cy="2011918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rgbClr val="002060"/>
                </a:solidFill>
                <a:ea typeface="微软雅黑" panose="020B0503020204020204" pitchFamily="34" charset="-122"/>
                <a:sym typeface="+mn-ea"/>
              </a:rPr>
              <a:t>把握2024年政府提出工作任务</a:t>
            </a:r>
            <a:endParaRPr lang="zh-CN" altLang="en-US" sz="3200" spc="12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三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1" name="TextBox 1"/>
          <p:cNvSpPr txBox="1"/>
          <p:nvPr>
            <p:custDataLst>
              <p:tags r:id="rId14"/>
            </p:custDataLst>
          </p:nvPr>
        </p:nvSpPr>
        <p:spPr>
          <a:xfrm>
            <a:off x="1559560" y="476885"/>
            <a:ext cx="6889750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lnSpc>
                <a:spcPct val="150000"/>
              </a:lnSpc>
            </a:pPr>
            <a:r>
              <a:rPr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对《政府工作报告》的思考</a:t>
            </a:r>
            <a:endParaRPr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571493" y="552819"/>
            <a:ext cx="5557956" cy="62865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33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“十三五”发展状况</a:t>
            </a:r>
            <a:endParaRPr kumimoji="0" lang="zh-CN" altLang="en-US" sz="233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172" y="750391"/>
            <a:ext cx="349866" cy="360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1750" b="1" kern="1200" cap="none" spc="0" normalizeH="0" baseline="0" noProof="0" dirty="0">
                <a:solidFill>
                  <a:schemeClr val="bg1"/>
                </a:solidFill>
                <a:latin typeface="汉仪粗黑简" pitchFamily="49" charset="-122"/>
                <a:ea typeface="汉仪粗黑简" pitchFamily="49" charset="-122"/>
                <a:cs typeface="+mn-cs"/>
              </a:rPr>
              <a:t>一</a:t>
            </a:r>
            <a:endParaRPr kumimoji="0" lang="zh-CN" altLang="en-US" sz="1750" b="1" kern="1200" cap="none" spc="0" normalizeH="0" baseline="0" noProof="0" dirty="0">
              <a:solidFill>
                <a:schemeClr val="bg1"/>
              </a:solidFill>
              <a:latin typeface="汉仪粗黑简" pitchFamily="49" charset="-122"/>
              <a:ea typeface="汉仪粗黑简" pitchFamily="49" charset="-122"/>
              <a:cs typeface="+mn-cs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1843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3" name="平行四边形 2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" name="平行四边形 3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8" name="文本框 17"/>
          <p:cNvSpPr txBox="1"/>
          <p:nvPr/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三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grpSp>
        <p:nvGrpSpPr>
          <p:cNvPr id="7" name="组合 6"/>
          <p:cNvGrpSpPr/>
          <p:nvPr>
            <p:custDataLst>
              <p:tags r:id="rId2"/>
            </p:custDataLst>
          </p:nvPr>
        </p:nvGrpSpPr>
        <p:grpSpPr>
          <a:xfrm>
            <a:off x="1653540" y="2498090"/>
            <a:ext cx="8468360" cy="3354070"/>
            <a:chOff x="4333" y="3092"/>
            <a:chExt cx="13336" cy="5282"/>
          </a:xfrm>
        </p:grpSpPr>
        <p:grpSp>
          <p:nvGrpSpPr>
            <p:cNvPr id="40" name="组合 39"/>
            <p:cNvGrpSpPr/>
            <p:nvPr/>
          </p:nvGrpSpPr>
          <p:grpSpPr>
            <a:xfrm>
              <a:off x="4333" y="4439"/>
              <a:ext cx="13336" cy="1188"/>
              <a:chOff x="1921781" y="1899259"/>
              <a:chExt cx="5857191" cy="75421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1" name="矩形 40"/>
              <p:cNvSpPr/>
              <p:nvPr>
                <p:custDataLst>
                  <p:tags r:id="rId3"/>
                </p:custDataLst>
              </p:nvPr>
            </p:nvSpPr>
            <p:spPr>
              <a:xfrm>
                <a:off x="1921781" y="1899259"/>
                <a:ext cx="5857191" cy="7542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sp>
          <p:sp>
            <p:nvSpPr>
              <p:cNvPr id="42" name="任意多边形 41"/>
              <p:cNvSpPr/>
              <p:nvPr>
                <p:custDataLst>
                  <p:tags r:id="rId4"/>
                </p:custDataLst>
              </p:nvPr>
            </p:nvSpPr>
            <p:spPr>
              <a:xfrm>
                <a:off x="2073079" y="2044584"/>
                <a:ext cx="786071" cy="550865"/>
              </a:xfrm>
              <a:custGeom>
                <a:avLst/>
                <a:gdLst>
                  <a:gd name="connsiteX0" fmla="*/ 0 w 5688859"/>
                  <a:gd name="connsiteY0" fmla="*/ 201724 h 1210320"/>
                  <a:gd name="connsiteX1" fmla="*/ 201724 w 5688859"/>
                  <a:gd name="connsiteY1" fmla="*/ 0 h 1210320"/>
                  <a:gd name="connsiteX2" fmla="*/ 5487135 w 5688859"/>
                  <a:gd name="connsiteY2" fmla="*/ 0 h 1210320"/>
                  <a:gd name="connsiteX3" fmla="*/ 5688859 w 5688859"/>
                  <a:gd name="connsiteY3" fmla="*/ 201724 h 1210320"/>
                  <a:gd name="connsiteX4" fmla="*/ 5688859 w 5688859"/>
                  <a:gd name="connsiteY4" fmla="*/ 1008596 h 1210320"/>
                  <a:gd name="connsiteX5" fmla="*/ 5487135 w 5688859"/>
                  <a:gd name="connsiteY5" fmla="*/ 1210320 h 1210320"/>
                  <a:gd name="connsiteX6" fmla="*/ 201724 w 5688859"/>
                  <a:gd name="connsiteY6" fmla="*/ 1210320 h 1210320"/>
                  <a:gd name="connsiteX7" fmla="*/ 0 w 5688859"/>
                  <a:gd name="connsiteY7" fmla="*/ 1008596 h 1210320"/>
                  <a:gd name="connsiteX8" fmla="*/ 0 w 5688859"/>
                  <a:gd name="connsiteY8" fmla="*/ 201724 h 121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88859" h="1210320">
                    <a:moveTo>
                      <a:pt x="0" y="201724"/>
                    </a:moveTo>
                    <a:cubicBezTo>
                      <a:pt x="0" y="90315"/>
                      <a:pt x="90315" y="0"/>
                      <a:pt x="201724" y="0"/>
                    </a:cubicBezTo>
                    <a:lnTo>
                      <a:pt x="5487135" y="0"/>
                    </a:lnTo>
                    <a:cubicBezTo>
                      <a:pt x="5598544" y="0"/>
                      <a:pt x="5688859" y="90315"/>
                      <a:pt x="5688859" y="201724"/>
                    </a:cubicBezTo>
                    <a:lnTo>
                      <a:pt x="5688859" y="1008596"/>
                    </a:lnTo>
                    <a:cubicBezTo>
                      <a:pt x="5688859" y="1120005"/>
                      <a:pt x="5598544" y="1210320"/>
                      <a:pt x="5487135" y="1210320"/>
                    </a:cubicBezTo>
                    <a:lnTo>
                      <a:pt x="201724" y="1210320"/>
                    </a:lnTo>
                    <a:cubicBezTo>
                      <a:pt x="90315" y="1210320"/>
                      <a:pt x="0" y="1120005"/>
                      <a:pt x="0" y="1008596"/>
                    </a:cubicBezTo>
                    <a:lnTo>
                      <a:pt x="0" y="201724"/>
                    </a:lnTo>
                    <a:close/>
                  </a:path>
                </a:pathLst>
              </a:custGeom>
              <a:solidFill>
                <a:srgbClr val="C00000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lIns="274108" tIns="59083" rIns="274108" bIns="59083" spcCol="1270" anchor="ctr"/>
              <a:lstStyle/>
              <a:p>
                <a:pPr algn="ctr" defTabSz="1822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altLang="zh-CN" sz="1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endPara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3" name="组合 42"/>
            <p:cNvGrpSpPr/>
            <p:nvPr/>
          </p:nvGrpSpPr>
          <p:grpSpPr>
            <a:xfrm>
              <a:off x="4362" y="5858"/>
              <a:ext cx="13307" cy="1188"/>
              <a:chOff x="1921781" y="1942909"/>
              <a:chExt cx="6653377" cy="75421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4" name="矩形 43"/>
              <p:cNvSpPr/>
              <p:nvPr>
                <p:custDataLst>
                  <p:tags r:id="rId5"/>
                </p:custDataLst>
              </p:nvPr>
            </p:nvSpPr>
            <p:spPr>
              <a:xfrm>
                <a:off x="1921781" y="1942909"/>
                <a:ext cx="6653377" cy="7542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sp>
          <p:sp>
            <p:nvSpPr>
              <p:cNvPr id="45" name="任意多边形 44"/>
              <p:cNvSpPr/>
              <p:nvPr>
                <p:custDataLst>
                  <p:tags r:id="rId6"/>
                </p:custDataLst>
              </p:nvPr>
            </p:nvSpPr>
            <p:spPr>
              <a:xfrm>
                <a:off x="2105316" y="2044584"/>
                <a:ext cx="849871" cy="550865"/>
              </a:xfrm>
              <a:custGeom>
                <a:avLst/>
                <a:gdLst>
                  <a:gd name="connsiteX0" fmla="*/ 0 w 5688859"/>
                  <a:gd name="connsiteY0" fmla="*/ 201724 h 1210320"/>
                  <a:gd name="connsiteX1" fmla="*/ 201724 w 5688859"/>
                  <a:gd name="connsiteY1" fmla="*/ 0 h 1210320"/>
                  <a:gd name="connsiteX2" fmla="*/ 5487135 w 5688859"/>
                  <a:gd name="connsiteY2" fmla="*/ 0 h 1210320"/>
                  <a:gd name="connsiteX3" fmla="*/ 5688859 w 5688859"/>
                  <a:gd name="connsiteY3" fmla="*/ 201724 h 1210320"/>
                  <a:gd name="connsiteX4" fmla="*/ 5688859 w 5688859"/>
                  <a:gd name="connsiteY4" fmla="*/ 1008596 h 1210320"/>
                  <a:gd name="connsiteX5" fmla="*/ 5487135 w 5688859"/>
                  <a:gd name="connsiteY5" fmla="*/ 1210320 h 1210320"/>
                  <a:gd name="connsiteX6" fmla="*/ 201724 w 5688859"/>
                  <a:gd name="connsiteY6" fmla="*/ 1210320 h 1210320"/>
                  <a:gd name="connsiteX7" fmla="*/ 0 w 5688859"/>
                  <a:gd name="connsiteY7" fmla="*/ 1008596 h 1210320"/>
                  <a:gd name="connsiteX8" fmla="*/ 0 w 5688859"/>
                  <a:gd name="connsiteY8" fmla="*/ 201724 h 121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88859" h="1210320">
                    <a:moveTo>
                      <a:pt x="0" y="201724"/>
                    </a:moveTo>
                    <a:cubicBezTo>
                      <a:pt x="0" y="90315"/>
                      <a:pt x="90315" y="0"/>
                      <a:pt x="201724" y="0"/>
                    </a:cubicBezTo>
                    <a:lnTo>
                      <a:pt x="5487135" y="0"/>
                    </a:lnTo>
                    <a:cubicBezTo>
                      <a:pt x="5598544" y="0"/>
                      <a:pt x="5688859" y="90315"/>
                      <a:pt x="5688859" y="201724"/>
                    </a:cubicBezTo>
                    <a:lnTo>
                      <a:pt x="5688859" y="1008596"/>
                    </a:lnTo>
                    <a:cubicBezTo>
                      <a:pt x="5688859" y="1120005"/>
                      <a:pt x="5598544" y="1210320"/>
                      <a:pt x="5487135" y="1210320"/>
                    </a:cubicBezTo>
                    <a:lnTo>
                      <a:pt x="201724" y="1210320"/>
                    </a:lnTo>
                    <a:cubicBezTo>
                      <a:pt x="90315" y="1210320"/>
                      <a:pt x="0" y="1120005"/>
                      <a:pt x="0" y="1008596"/>
                    </a:cubicBezTo>
                    <a:lnTo>
                      <a:pt x="0" y="201724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274108" tIns="59083" rIns="274108" bIns="59083" spcCol="1270" anchor="ctr"/>
              <a:lstStyle/>
              <a:p>
                <a:pPr algn="ctr" defTabSz="1822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altLang="zh-CN" sz="1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3</a:t>
                </a:r>
                <a:endPara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6" name="组合 45"/>
            <p:cNvGrpSpPr/>
            <p:nvPr/>
          </p:nvGrpSpPr>
          <p:grpSpPr>
            <a:xfrm rot="0">
              <a:off x="4361" y="7186"/>
              <a:ext cx="13308" cy="1188"/>
              <a:chOff x="1921781" y="1942909"/>
              <a:chExt cx="7161070" cy="75421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7" name="矩形 46"/>
              <p:cNvSpPr/>
              <p:nvPr>
                <p:custDataLst>
                  <p:tags r:id="rId7"/>
                </p:custDataLst>
              </p:nvPr>
            </p:nvSpPr>
            <p:spPr>
              <a:xfrm>
                <a:off x="1921781" y="1942909"/>
                <a:ext cx="7161070" cy="7542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sp>
          <p:sp>
            <p:nvSpPr>
              <p:cNvPr id="48" name="任意多边形 47"/>
              <p:cNvSpPr/>
              <p:nvPr>
                <p:custDataLst>
                  <p:tags r:id="rId8"/>
                </p:custDataLst>
              </p:nvPr>
            </p:nvSpPr>
            <p:spPr>
              <a:xfrm>
                <a:off x="2107343" y="2044584"/>
                <a:ext cx="918377" cy="550865"/>
              </a:xfrm>
              <a:custGeom>
                <a:avLst/>
                <a:gdLst>
                  <a:gd name="connsiteX0" fmla="*/ 0 w 5688859"/>
                  <a:gd name="connsiteY0" fmla="*/ 201724 h 1210320"/>
                  <a:gd name="connsiteX1" fmla="*/ 201724 w 5688859"/>
                  <a:gd name="connsiteY1" fmla="*/ 0 h 1210320"/>
                  <a:gd name="connsiteX2" fmla="*/ 5487135 w 5688859"/>
                  <a:gd name="connsiteY2" fmla="*/ 0 h 1210320"/>
                  <a:gd name="connsiteX3" fmla="*/ 5688859 w 5688859"/>
                  <a:gd name="connsiteY3" fmla="*/ 201724 h 1210320"/>
                  <a:gd name="connsiteX4" fmla="*/ 5688859 w 5688859"/>
                  <a:gd name="connsiteY4" fmla="*/ 1008596 h 1210320"/>
                  <a:gd name="connsiteX5" fmla="*/ 5487135 w 5688859"/>
                  <a:gd name="connsiteY5" fmla="*/ 1210320 h 1210320"/>
                  <a:gd name="connsiteX6" fmla="*/ 201724 w 5688859"/>
                  <a:gd name="connsiteY6" fmla="*/ 1210320 h 1210320"/>
                  <a:gd name="connsiteX7" fmla="*/ 0 w 5688859"/>
                  <a:gd name="connsiteY7" fmla="*/ 1008596 h 1210320"/>
                  <a:gd name="connsiteX8" fmla="*/ 0 w 5688859"/>
                  <a:gd name="connsiteY8" fmla="*/ 201724 h 121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88859" h="1210320">
                    <a:moveTo>
                      <a:pt x="0" y="201724"/>
                    </a:moveTo>
                    <a:cubicBezTo>
                      <a:pt x="0" y="90315"/>
                      <a:pt x="90315" y="0"/>
                      <a:pt x="201724" y="0"/>
                    </a:cubicBezTo>
                    <a:lnTo>
                      <a:pt x="5487135" y="0"/>
                    </a:lnTo>
                    <a:cubicBezTo>
                      <a:pt x="5598544" y="0"/>
                      <a:pt x="5688859" y="90315"/>
                      <a:pt x="5688859" y="201724"/>
                    </a:cubicBezTo>
                    <a:lnTo>
                      <a:pt x="5688859" y="1008596"/>
                    </a:lnTo>
                    <a:cubicBezTo>
                      <a:pt x="5688859" y="1120005"/>
                      <a:pt x="5598544" y="1210320"/>
                      <a:pt x="5487135" y="1210320"/>
                    </a:cubicBezTo>
                    <a:lnTo>
                      <a:pt x="201724" y="1210320"/>
                    </a:lnTo>
                    <a:cubicBezTo>
                      <a:pt x="90315" y="1210320"/>
                      <a:pt x="0" y="1120005"/>
                      <a:pt x="0" y="1008596"/>
                    </a:cubicBezTo>
                    <a:lnTo>
                      <a:pt x="0" y="201724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274108" tIns="59083" rIns="274108" bIns="59083" spcCol="1270" anchor="ctr"/>
              <a:lstStyle/>
              <a:p>
                <a:pPr algn="ctr" defTabSz="1822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altLang="zh-CN" sz="1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4</a:t>
                </a:r>
                <a:endPara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52" name="矩形 51"/>
            <p:cNvSpPr/>
            <p:nvPr>
              <p:custDataLst>
                <p:tags r:id="rId9"/>
              </p:custDataLst>
            </p:nvPr>
          </p:nvSpPr>
          <p:spPr>
            <a:xfrm>
              <a:off x="7221" y="6080"/>
              <a:ext cx="10134" cy="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b="1" dirty="0">
                  <a:solidFill>
                    <a:srgbClr val="002060"/>
                  </a:solidFill>
                  <a:ea typeface="微软雅黑" panose="020B0503020204020204" pitchFamily="34" charset="-122"/>
                </a:rPr>
                <a:t>坚定不移深化改革，增强发展内生动力</a:t>
              </a:r>
              <a:endParaRPr lang="zh-CN" altLang="en-US" sz="2000" b="1" dirty="0">
                <a:solidFill>
                  <a:srgbClr val="00206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8" name="矩形 27"/>
            <p:cNvSpPr/>
            <p:nvPr>
              <p:custDataLst>
                <p:tags r:id="rId10"/>
              </p:custDataLst>
            </p:nvPr>
          </p:nvSpPr>
          <p:spPr>
            <a:xfrm>
              <a:off x="7181" y="4557"/>
              <a:ext cx="9725" cy="8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b="1" dirty="0">
                  <a:solidFill>
                    <a:srgbClr val="002060"/>
                  </a:solidFill>
                  <a:ea typeface="微软雅黑" panose="020B0503020204020204" pitchFamily="34" charset="-122"/>
                  <a:sym typeface="+mn-ea"/>
                </a:rPr>
                <a:t>着力扩大国内需求，推动经济实现良性循环</a:t>
              </a:r>
              <a:endParaRPr lang="zh-CN" altLang="en-US" sz="2000" b="1" dirty="0">
                <a:solidFill>
                  <a:srgbClr val="002060"/>
                </a:solidFill>
                <a:ea typeface="微软雅黑" panose="020B0503020204020204" pitchFamily="34" charset="-122"/>
                <a:sym typeface="+mn-ea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4363" y="3092"/>
              <a:ext cx="13305" cy="1188"/>
              <a:chOff x="1921781" y="1942909"/>
              <a:chExt cx="7161070" cy="75421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矩形 10"/>
              <p:cNvSpPr/>
              <p:nvPr>
                <p:custDataLst>
                  <p:tags r:id="rId11"/>
                </p:custDataLst>
              </p:nvPr>
            </p:nvSpPr>
            <p:spPr>
              <a:xfrm>
                <a:off x="1921781" y="1942909"/>
                <a:ext cx="7161070" cy="7542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sp>
          <p:sp>
            <p:nvSpPr>
              <p:cNvPr id="12" name="任意多边形 11"/>
              <p:cNvSpPr/>
              <p:nvPr>
                <p:custDataLst>
                  <p:tags r:id="rId12"/>
                </p:custDataLst>
              </p:nvPr>
            </p:nvSpPr>
            <p:spPr>
              <a:xfrm>
                <a:off x="2107343" y="2044584"/>
                <a:ext cx="918377" cy="550865"/>
              </a:xfrm>
              <a:custGeom>
                <a:avLst/>
                <a:gdLst>
                  <a:gd name="connsiteX0" fmla="*/ 0 w 5688859"/>
                  <a:gd name="connsiteY0" fmla="*/ 201724 h 1210320"/>
                  <a:gd name="connsiteX1" fmla="*/ 201724 w 5688859"/>
                  <a:gd name="connsiteY1" fmla="*/ 0 h 1210320"/>
                  <a:gd name="connsiteX2" fmla="*/ 5487135 w 5688859"/>
                  <a:gd name="connsiteY2" fmla="*/ 0 h 1210320"/>
                  <a:gd name="connsiteX3" fmla="*/ 5688859 w 5688859"/>
                  <a:gd name="connsiteY3" fmla="*/ 201724 h 1210320"/>
                  <a:gd name="connsiteX4" fmla="*/ 5688859 w 5688859"/>
                  <a:gd name="connsiteY4" fmla="*/ 1008596 h 1210320"/>
                  <a:gd name="connsiteX5" fmla="*/ 5487135 w 5688859"/>
                  <a:gd name="connsiteY5" fmla="*/ 1210320 h 1210320"/>
                  <a:gd name="connsiteX6" fmla="*/ 201724 w 5688859"/>
                  <a:gd name="connsiteY6" fmla="*/ 1210320 h 1210320"/>
                  <a:gd name="connsiteX7" fmla="*/ 0 w 5688859"/>
                  <a:gd name="connsiteY7" fmla="*/ 1008596 h 1210320"/>
                  <a:gd name="connsiteX8" fmla="*/ 0 w 5688859"/>
                  <a:gd name="connsiteY8" fmla="*/ 201724 h 121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88859" h="1210320">
                    <a:moveTo>
                      <a:pt x="0" y="201724"/>
                    </a:moveTo>
                    <a:cubicBezTo>
                      <a:pt x="0" y="90315"/>
                      <a:pt x="90315" y="0"/>
                      <a:pt x="201724" y="0"/>
                    </a:cubicBezTo>
                    <a:lnTo>
                      <a:pt x="5487135" y="0"/>
                    </a:lnTo>
                    <a:cubicBezTo>
                      <a:pt x="5598544" y="0"/>
                      <a:pt x="5688859" y="90315"/>
                      <a:pt x="5688859" y="201724"/>
                    </a:cubicBezTo>
                    <a:lnTo>
                      <a:pt x="5688859" y="1008596"/>
                    </a:lnTo>
                    <a:cubicBezTo>
                      <a:pt x="5688859" y="1120005"/>
                      <a:pt x="5598544" y="1210320"/>
                      <a:pt x="5487135" y="1210320"/>
                    </a:cubicBezTo>
                    <a:lnTo>
                      <a:pt x="201724" y="1210320"/>
                    </a:lnTo>
                    <a:cubicBezTo>
                      <a:pt x="90315" y="1210320"/>
                      <a:pt x="0" y="1120005"/>
                      <a:pt x="0" y="1008596"/>
                    </a:cubicBezTo>
                    <a:lnTo>
                      <a:pt x="0" y="201724"/>
                    </a:lnTo>
                    <a:close/>
                  </a:path>
                </a:pathLst>
              </a:cu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ang="5400000" scaled="0"/>
              </a:gra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274108" tIns="59083" rIns="274108" bIns="59083" spcCol="1270" anchor="ctr"/>
              <a:lstStyle/>
              <a:p>
                <a:pPr algn="ctr" defTabSz="1822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3" name="矩形 12"/>
            <p:cNvSpPr/>
            <p:nvPr>
              <p:custDataLst>
                <p:tags r:id="rId13"/>
              </p:custDataLst>
            </p:nvPr>
          </p:nvSpPr>
          <p:spPr>
            <a:xfrm>
              <a:off x="7221" y="3358"/>
              <a:ext cx="9600" cy="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b="1" dirty="0">
                  <a:solidFill>
                    <a:srgbClr val="00206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大力推进现代化产业体系建设，加快发展新质生产力</a:t>
              </a:r>
              <a:endParaRPr lang="zh-CN" altLang="en-US"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矩形 18"/>
          <p:cNvSpPr/>
          <p:nvPr>
            <p:custDataLst>
              <p:tags r:id="rId14"/>
            </p:custDataLst>
          </p:nvPr>
        </p:nvSpPr>
        <p:spPr>
          <a:xfrm>
            <a:off x="3503930" y="5310505"/>
            <a:ext cx="607949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扩大高水平对外开放，促进互利共赢</a:t>
            </a:r>
            <a:endParaRPr lang="zh-CN" altLang="en-US" sz="2000" b="1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>
            <p:custDataLst>
              <p:tags r:id="rId15"/>
            </p:custDataLst>
          </p:nvPr>
        </p:nvSpPr>
        <p:spPr>
          <a:xfrm>
            <a:off x="1559560" y="476885"/>
            <a:ext cx="6889750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lnSpc>
                <a:spcPct val="150000"/>
              </a:lnSpc>
            </a:pPr>
            <a:r>
              <a:rPr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对《政府工作报告》的思考</a:t>
            </a:r>
            <a:endParaRPr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912533" y="1453564"/>
            <a:ext cx="10367564" cy="502920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88830" tIns="44427" rIns="88830" bIns="44427">
            <a:spAutoFit/>
          </a:bodyPr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sz="18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2024年政府提出工作任务</a:t>
            </a:r>
            <a:r>
              <a:rPr lang="en-US" sz="18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zh-CN" sz="18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：</a:t>
            </a:r>
            <a:endParaRPr lang="zh-CN" sz="1800" b="1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571493" y="552819"/>
            <a:ext cx="5557956" cy="62865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33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“十三五”发展状况</a:t>
            </a:r>
            <a:endParaRPr kumimoji="0" lang="zh-CN" altLang="en-US" sz="233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172" y="750391"/>
            <a:ext cx="349866" cy="360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zh-CN" altLang="en-US" sz="1750" b="1" kern="1200" cap="none" spc="0" normalizeH="0" baseline="0" noProof="0" dirty="0">
                <a:solidFill>
                  <a:schemeClr val="bg1"/>
                </a:solidFill>
                <a:latin typeface="汉仪粗黑简" pitchFamily="49" charset="-122"/>
                <a:ea typeface="汉仪粗黑简" pitchFamily="49" charset="-122"/>
                <a:cs typeface="+mn-cs"/>
              </a:rPr>
              <a:t>一</a:t>
            </a:r>
            <a:endParaRPr kumimoji="0" lang="zh-CN" altLang="en-US" sz="1750" b="1" kern="1200" cap="none" spc="0" normalizeH="0" baseline="0" noProof="0" dirty="0">
              <a:solidFill>
                <a:schemeClr val="bg1"/>
              </a:solidFill>
              <a:latin typeface="汉仪粗黑简" pitchFamily="49" charset="-122"/>
              <a:ea typeface="汉仪粗黑简" pitchFamily="49" charset="-122"/>
              <a:cs typeface="+mn-cs"/>
            </a:endParaRPr>
          </a:p>
        </p:txBody>
      </p:sp>
      <p:grpSp>
        <p:nvGrpSpPr>
          <p:cNvPr id="5" name="组合 4"/>
          <p:cNvGrpSpPr/>
          <p:nvPr>
            <p:custDataLst>
              <p:tags r:id="rId1"/>
            </p:custDataLst>
          </p:nvPr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1843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3" name="平行四边形 2"/>
              <p:cNvSpPr/>
              <p:nvPr>
                <p:custDataLst>
                  <p:tags r:id="rId2"/>
                </p:custDataLst>
              </p:nvPr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" name="平行四边形 3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8" name="文本框 17"/>
          <p:cNvSpPr txBox="1"/>
          <p:nvPr/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三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grpSp>
        <p:nvGrpSpPr>
          <p:cNvPr id="7" name="组合 6"/>
          <p:cNvGrpSpPr/>
          <p:nvPr>
            <p:custDataLst>
              <p:tags r:id="rId5"/>
            </p:custDataLst>
          </p:nvPr>
        </p:nvGrpSpPr>
        <p:grpSpPr>
          <a:xfrm>
            <a:off x="1653540" y="2498090"/>
            <a:ext cx="8468360" cy="3354070"/>
            <a:chOff x="4333" y="3092"/>
            <a:chExt cx="13336" cy="5282"/>
          </a:xfrm>
        </p:grpSpPr>
        <p:grpSp>
          <p:nvGrpSpPr>
            <p:cNvPr id="40" name="组合 39"/>
            <p:cNvGrpSpPr/>
            <p:nvPr/>
          </p:nvGrpSpPr>
          <p:grpSpPr>
            <a:xfrm>
              <a:off x="4333" y="4439"/>
              <a:ext cx="13336" cy="1188"/>
              <a:chOff x="1921781" y="1899259"/>
              <a:chExt cx="5857191" cy="75421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1" name="矩形 40"/>
              <p:cNvSpPr/>
              <p:nvPr>
                <p:custDataLst>
                  <p:tags r:id="rId6"/>
                </p:custDataLst>
              </p:nvPr>
            </p:nvSpPr>
            <p:spPr>
              <a:xfrm>
                <a:off x="1921781" y="1899259"/>
                <a:ext cx="5857191" cy="7542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sp>
          <p:sp>
            <p:nvSpPr>
              <p:cNvPr id="42" name="任意多边形 41"/>
              <p:cNvSpPr/>
              <p:nvPr>
                <p:custDataLst>
                  <p:tags r:id="rId7"/>
                </p:custDataLst>
              </p:nvPr>
            </p:nvSpPr>
            <p:spPr>
              <a:xfrm>
                <a:off x="2073079" y="2044584"/>
                <a:ext cx="786071" cy="550865"/>
              </a:xfrm>
              <a:custGeom>
                <a:avLst/>
                <a:gdLst>
                  <a:gd name="connsiteX0" fmla="*/ 0 w 5688859"/>
                  <a:gd name="connsiteY0" fmla="*/ 201724 h 1210320"/>
                  <a:gd name="connsiteX1" fmla="*/ 201724 w 5688859"/>
                  <a:gd name="connsiteY1" fmla="*/ 0 h 1210320"/>
                  <a:gd name="connsiteX2" fmla="*/ 5487135 w 5688859"/>
                  <a:gd name="connsiteY2" fmla="*/ 0 h 1210320"/>
                  <a:gd name="connsiteX3" fmla="*/ 5688859 w 5688859"/>
                  <a:gd name="connsiteY3" fmla="*/ 201724 h 1210320"/>
                  <a:gd name="connsiteX4" fmla="*/ 5688859 w 5688859"/>
                  <a:gd name="connsiteY4" fmla="*/ 1008596 h 1210320"/>
                  <a:gd name="connsiteX5" fmla="*/ 5487135 w 5688859"/>
                  <a:gd name="connsiteY5" fmla="*/ 1210320 h 1210320"/>
                  <a:gd name="connsiteX6" fmla="*/ 201724 w 5688859"/>
                  <a:gd name="connsiteY6" fmla="*/ 1210320 h 1210320"/>
                  <a:gd name="connsiteX7" fmla="*/ 0 w 5688859"/>
                  <a:gd name="connsiteY7" fmla="*/ 1008596 h 1210320"/>
                  <a:gd name="connsiteX8" fmla="*/ 0 w 5688859"/>
                  <a:gd name="connsiteY8" fmla="*/ 201724 h 121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88859" h="1210320">
                    <a:moveTo>
                      <a:pt x="0" y="201724"/>
                    </a:moveTo>
                    <a:cubicBezTo>
                      <a:pt x="0" y="90315"/>
                      <a:pt x="90315" y="0"/>
                      <a:pt x="201724" y="0"/>
                    </a:cubicBezTo>
                    <a:lnTo>
                      <a:pt x="5487135" y="0"/>
                    </a:lnTo>
                    <a:cubicBezTo>
                      <a:pt x="5598544" y="0"/>
                      <a:pt x="5688859" y="90315"/>
                      <a:pt x="5688859" y="201724"/>
                    </a:cubicBezTo>
                    <a:lnTo>
                      <a:pt x="5688859" y="1008596"/>
                    </a:lnTo>
                    <a:cubicBezTo>
                      <a:pt x="5688859" y="1120005"/>
                      <a:pt x="5598544" y="1210320"/>
                      <a:pt x="5487135" y="1210320"/>
                    </a:cubicBezTo>
                    <a:lnTo>
                      <a:pt x="201724" y="1210320"/>
                    </a:lnTo>
                    <a:cubicBezTo>
                      <a:pt x="90315" y="1210320"/>
                      <a:pt x="0" y="1120005"/>
                      <a:pt x="0" y="1008596"/>
                    </a:cubicBezTo>
                    <a:lnTo>
                      <a:pt x="0" y="201724"/>
                    </a:lnTo>
                    <a:close/>
                  </a:path>
                </a:pathLst>
              </a:custGeom>
              <a:solidFill>
                <a:srgbClr val="C00000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lIns="274108" tIns="59083" rIns="274108" bIns="59083" spcCol="1270" anchor="ctr"/>
              <a:lstStyle/>
              <a:p>
                <a:pPr algn="ctr" defTabSz="1822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altLang="zh-CN" sz="1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6</a:t>
                </a:r>
                <a:endPara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3" name="组合 42"/>
            <p:cNvGrpSpPr/>
            <p:nvPr/>
          </p:nvGrpSpPr>
          <p:grpSpPr>
            <a:xfrm>
              <a:off x="4362" y="5858"/>
              <a:ext cx="13307" cy="1188"/>
              <a:chOff x="1921781" y="1942909"/>
              <a:chExt cx="6653377" cy="75421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4" name="矩形 43"/>
              <p:cNvSpPr/>
              <p:nvPr>
                <p:custDataLst>
                  <p:tags r:id="rId8"/>
                </p:custDataLst>
              </p:nvPr>
            </p:nvSpPr>
            <p:spPr>
              <a:xfrm>
                <a:off x="1921781" y="1942909"/>
                <a:ext cx="6653377" cy="7542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sp>
          <p:sp>
            <p:nvSpPr>
              <p:cNvPr id="45" name="任意多边形 44"/>
              <p:cNvSpPr/>
              <p:nvPr>
                <p:custDataLst>
                  <p:tags r:id="rId9"/>
                </p:custDataLst>
              </p:nvPr>
            </p:nvSpPr>
            <p:spPr>
              <a:xfrm>
                <a:off x="2105316" y="2044584"/>
                <a:ext cx="849871" cy="550865"/>
              </a:xfrm>
              <a:custGeom>
                <a:avLst/>
                <a:gdLst>
                  <a:gd name="connsiteX0" fmla="*/ 0 w 5688859"/>
                  <a:gd name="connsiteY0" fmla="*/ 201724 h 1210320"/>
                  <a:gd name="connsiteX1" fmla="*/ 201724 w 5688859"/>
                  <a:gd name="connsiteY1" fmla="*/ 0 h 1210320"/>
                  <a:gd name="connsiteX2" fmla="*/ 5487135 w 5688859"/>
                  <a:gd name="connsiteY2" fmla="*/ 0 h 1210320"/>
                  <a:gd name="connsiteX3" fmla="*/ 5688859 w 5688859"/>
                  <a:gd name="connsiteY3" fmla="*/ 201724 h 1210320"/>
                  <a:gd name="connsiteX4" fmla="*/ 5688859 w 5688859"/>
                  <a:gd name="connsiteY4" fmla="*/ 1008596 h 1210320"/>
                  <a:gd name="connsiteX5" fmla="*/ 5487135 w 5688859"/>
                  <a:gd name="connsiteY5" fmla="*/ 1210320 h 1210320"/>
                  <a:gd name="connsiteX6" fmla="*/ 201724 w 5688859"/>
                  <a:gd name="connsiteY6" fmla="*/ 1210320 h 1210320"/>
                  <a:gd name="connsiteX7" fmla="*/ 0 w 5688859"/>
                  <a:gd name="connsiteY7" fmla="*/ 1008596 h 1210320"/>
                  <a:gd name="connsiteX8" fmla="*/ 0 w 5688859"/>
                  <a:gd name="connsiteY8" fmla="*/ 201724 h 121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88859" h="1210320">
                    <a:moveTo>
                      <a:pt x="0" y="201724"/>
                    </a:moveTo>
                    <a:cubicBezTo>
                      <a:pt x="0" y="90315"/>
                      <a:pt x="90315" y="0"/>
                      <a:pt x="201724" y="0"/>
                    </a:cubicBezTo>
                    <a:lnTo>
                      <a:pt x="5487135" y="0"/>
                    </a:lnTo>
                    <a:cubicBezTo>
                      <a:pt x="5598544" y="0"/>
                      <a:pt x="5688859" y="90315"/>
                      <a:pt x="5688859" y="201724"/>
                    </a:cubicBezTo>
                    <a:lnTo>
                      <a:pt x="5688859" y="1008596"/>
                    </a:lnTo>
                    <a:cubicBezTo>
                      <a:pt x="5688859" y="1120005"/>
                      <a:pt x="5598544" y="1210320"/>
                      <a:pt x="5487135" y="1210320"/>
                    </a:cubicBezTo>
                    <a:lnTo>
                      <a:pt x="201724" y="1210320"/>
                    </a:lnTo>
                    <a:cubicBezTo>
                      <a:pt x="90315" y="1210320"/>
                      <a:pt x="0" y="1120005"/>
                      <a:pt x="0" y="1008596"/>
                    </a:cubicBezTo>
                    <a:lnTo>
                      <a:pt x="0" y="201724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274108" tIns="59083" rIns="274108" bIns="59083" spcCol="1270" anchor="ctr"/>
              <a:lstStyle/>
              <a:p>
                <a:pPr algn="ctr" defTabSz="1822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altLang="zh-CN" sz="1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7</a:t>
                </a:r>
                <a:endPara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6" name="组合 45"/>
            <p:cNvGrpSpPr/>
            <p:nvPr/>
          </p:nvGrpSpPr>
          <p:grpSpPr>
            <a:xfrm rot="0">
              <a:off x="4361" y="7186"/>
              <a:ext cx="13308" cy="1188"/>
              <a:chOff x="1921781" y="1942909"/>
              <a:chExt cx="7161070" cy="75421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7" name="矩形 46"/>
              <p:cNvSpPr/>
              <p:nvPr>
                <p:custDataLst>
                  <p:tags r:id="rId10"/>
                </p:custDataLst>
              </p:nvPr>
            </p:nvSpPr>
            <p:spPr>
              <a:xfrm>
                <a:off x="1921781" y="1942909"/>
                <a:ext cx="7161070" cy="7542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sp>
          <p:sp>
            <p:nvSpPr>
              <p:cNvPr id="48" name="任意多边形 47"/>
              <p:cNvSpPr/>
              <p:nvPr>
                <p:custDataLst>
                  <p:tags r:id="rId11"/>
                </p:custDataLst>
              </p:nvPr>
            </p:nvSpPr>
            <p:spPr>
              <a:xfrm>
                <a:off x="2107343" y="2044584"/>
                <a:ext cx="918377" cy="550865"/>
              </a:xfrm>
              <a:custGeom>
                <a:avLst/>
                <a:gdLst>
                  <a:gd name="connsiteX0" fmla="*/ 0 w 5688859"/>
                  <a:gd name="connsiteY0" fmla="*/ 201724 h 1210320"/>
                  <a:gd name="connsiteX1" fmla="*/ 201724 w 5688859"/>
                  <a:gd name="connsiteY1" fmla="*/ 0 h 1210320"/>
                  <a:gd name="connsiteX2" fmla="*/ 5487135 w 5688859"/>
                  <a:gd name="connsiteY2" fmla="*/ 0 h 1210320"/>
                  <a:gd name="connsiteX3" fmla="*/ 5688859 w 5688859"/>
                  <a:gd name="connsiteY3" fmla="*/ 201724 h 1210320"/>
                  <a:gd name="connsiteX4" fmla="*/ 5688859 w 5688859"/>
                  <a:gd name="connsiteY4" fmla="*/ 1008596 h 1210320"/>
                  <a:gd name="connsiteX5" fmla="*/ 5487135 w 5688859"/>
                  <a:gd name="connsiteY5" fmla="*/ 1210320 h 1210320"/>
                  <a:gd name="connsiteX6" fmla="*/ 201724 w 5688859"/>
                  <a:gd name="connsiteY6" fmla="*/ 1210320 h 1210320"/>
                  <a:gd name="connsiteX7" fmla="*/ 0 w 5688859"/>
                  <a:gd name="connsiteY7" fmla="*/ 1008596 h 1210320"/>
                  <a:gd name="connsiteX8" fmla="*/ 0 w 5688859"/>
                  <a:gd name="connsiteY8" fmla="*/ 201724 h 121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88859" h="1210320">
                    <a:moveTo>
                      <a:pt x="0" y="201724"/>
                    </a:moveTo>
                    <a:cubicBezTo>
                      <a:pt x="0" y="90315"/>
                      <a:pt x="90315" y="0"/>
                      <a:pt x="201724" y="0"/>
                    </a:cubicBezTo>
                    <a:lnTo>
                      <a:pt x="5487135" y="0"/>
                    </a:lnTo>
                    <a:cubicBezTo>
                      <a:pt x="5598544" y="0"/>
                      <a:pt x="5688859" y="90315"/>
                      <a:pt x="5688859" y="201724"/>
                    </a:cubicBezTo>
                    <a:lnTo>
                      <a:pt x="5688859" y="1008596"/>
                    </a:lnTo>
                    <a:cubicBezTo>
                      <a:pt x="5688859" y="1120005"/>
                      <a:pt x="5598544" y="1210320"/>
                      <a:pt x="5487135" y="1210320"/>
                    </a:cubicBezTo>
                    <a:lnTo>
                      <a:pt x="201724" y="1210320"/>
                    </a:lnTo>
                    <a:cubicBezTo>
                      <a:pt x="90315" y="1210320"/>
                      <a:pt x="0" y="1120005"/>
                      <a:pt x="0" y="1008596"/>
                    </a:cubicBezTo>
                    <a:lnTo>
                      <a:pt x="0" y="201724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274108" tIns="59083" rIns="274108" bIns="59083" spcCol="1270" anchor="ctr"/>
              <a:lstStyle/>
              <a:p>
                <a:pPr algn="ctr" defTabSz="1822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altLang="zh-CN" sz="1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8</a:t>
                </a:r>
                <a:endPara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52" name="矩形 51"/>
            <p:cNvSpPr/>
            <p:nvPr>
              <p:custDataLst>
                <p:tags r:id="rId12"/>
              </p:custDataLst>
            </p:nvPr>
          </p:nvSpPr>
          <p:spPr>
            <a:xfrm>
              <a:off x="7221" y="6080"/>
              <a:ext cx="10134" cy="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b="1" dirty="0">
                  <a:solidFill>
                    <a:srgbClr val="002060"/>
                  </a:solidFill>
                  <a:ea typeface="微软雅黑" panose="020B0503020204020204" pitchFamily="34" charset="-122"/>
                </a:rPr>
                <a:t>加强生态文明建设，推进绿色低碳发展</a:t>
              </a:r>
              <a:endParaRPr lang="zh-CN" altLang="en-US" sz="2000" b="1" dirty="0">
                <a:solidFill>
                  <a:srgbClr val="00206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8" name="矩形 27"/>
            <p:cNvSpPr/>
            <p:nvPr>
              <p:custDataLst>
                <p:tags r:id="rId13"/>
              </p:custDataLst>
            </p:nvPr>
          </p:nvSpPr>
          <p:spPr>
            <a:xfrm>
              <a:off x="7181" y="4557"/>
              <a:ext cx="9725" cy="8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b="1" dirty="0">
                  <a:solidFill>
                    <a:srgbClr val="002060"/>
                  </a:solidFill>
                  <a:ea typeface="微软雅黑" panose="020B0503020204020204" pitchFamily="34" charset="-122"/>
                  <a:sym typeface="+mn-ea"/>
                </a:rPr>
                <a:t>推动城乡融合和区域协调发展，大力优化经济布局</a:t>
              </a:r>
              <a:endParaRPr lang="zh-CN" altLang="en-US" sz="2000" b="1" dirty="0">
                <a:solidFill>
                  <a:srgbClr val="002060"/>
                </a:solidFill>
                <a:ea typeface="微软雅黑" panose="020B0503020204020204" pitchFamily="34" charset="-122"/>
                <a:sym typeface="+mn-ea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4363" y="3092"/>
              <a:ext cx="13305" cy="1188"/>
              <a:chOff x="1921781" y="1942909"/>
              <a:chExt cx="7161070" cy="75421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矩形 10"/>
              <p:cNvSpPr/>
              <p:nvPr>
                <p:custDataLst>
                  <p:tags r:id="rId14"/>
                </p:custDataLst>
              </p:nvPr>
            </p:nvSpPr>
            <p:spPr>
              <a:xfrm>
                <a:off x="1921781" y="1942909"/>
                <a:ext cx="7161070" cy="7542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sp>
          <p:sp>
            <p:nvSpPr>
              <p:cNvPr id="12" name="任意多边形 11"/>
              <p:cNvSpPr/>
              <p:nvPr>
                <p:custDataLst>
                  <p:tags r:id="rId15"/>
                </p:custDataLst>
              </p:nvPr>
            </p:nvSpPr>
            <p:spPr>
              <a:xfrm>
                <a:off x="2107343" y="2044584"/>
                <a:ext cx="918377" cy="550865"/>
              </a:xfrm>
              <a:custGeom>
                <a:avLst/>
                <a:gdLst>
                  <a:gd name="connsiteX0" fmla="*/ 0 w 5688859"/>
                  <a:gd name="connsiteY0" fmla="*/ 201724 h 1210320"/>
                  <a:gd name="connsiteX1" fmla="*/ 201724 w 5688859"/>
                  <a:gd name="connsiteY1" fmla="*/ 0 h 1210320"/>
                  <a:gd name="connsiteX2" fmla="*/ 5487135 w 5688859"/>
                  <a:gd name="connsiteY2" fmla="*/ 0 h 1210320"/>
                  <a:gd name="connsiteX3" fmla="*/ 5688859 w 5688859"/>
                  <a:gd name="connsiteY3" fmla="*/ 201724 h 1210320"/>
                  <a:gd name="connsiteX4" fmla="*/ 5688859 w 5688859"/>
                  <a:gd name="connsiteY4" fmla="*/ 1008596 h 1210320"/>
                  <a:gd name="connsiteX5" fmla="*/ 5487135 w 5688859"/>
                  <a:gd name="connsiteY5" fmla="*/ 1210320 h 1210320"/>
                  <a:gd name="connsiteX6" fmla="*/ 201724 w 5688859"/>
                  <a:gd name="connsiteY6" fmla="*/ 1210320 h 1210320"/>
                  <a:gd name="connsiteX7" fmla="*/ 0 w 5688859"/>
                  <a:gd name="connsiteY7" fmla="*/ 1008596 h 1210320"/>
                  <a:gd name="connsiteX8" fmla="*/ 0 w 5688859"/>
                  <a:gd name="connsiteY8" fmla="*/ 201724 h 1210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88859" h="1210320">
                    <a:moveTo>
                      <a:pt x="0" y="201724"/>
                    </a:moveTo>
                    <a:cubicBezTo>
                      <a:pt x="0" y="90315"/>
                      <a:pt x="90315" y="0"/>
                      <a:pt x="201724" y="0"/>
                    </a:cubicBezTo>
                    <a:lnTo>
                      <a:pt x="5487135" y="0"/>
                    </a:lnTo>
                    <a:cubicBezTo>
                      <a:pt x="5598544" y="0"/>
                      <a:pt x="5688859" y="90315"/>
                      <a:pt x="5688859" y="201724"/>
                    </a:cubicBezTo>
                    <a:lnTo>
                      <a:pt x="5688859" y="1008596"/>
                    </a:lnTo>
                    <a:cubicBezTo>
                      <a:pt x="5688859" y="1120005"/>
                      <a:pt x="5598544" y="1210320"/>
                      <a:pt x="5487135" y="1210320"/>
                    </a:cubicBezTo>
                    <a:lnTo>
                      <a:pt x="201724" y="1210320"/>
                    </a:lnTo>
                    <a:cubicBezTo>
                      <a:pt x="90315" y="1210320"/>
                      <a:pt x="0" y="1120005"/>
                      <a:pt x="0" y="1008596"/>
                    </a:cubicBezTo>
                    <a:lnTo>
                      <a:pt x="0" y="201724"/>
                    </a:lnTo>
                    <a:close/>
                  </a:path>
                </a:pathLst>
              </a:cu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ang="5400000" scaled="0"/>
              </a:gra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274108" tIns="59083" rIns="274108" bIns="59083" spcCol="1270" anchor="ctr"/>
              <a:lstStyle/>
              <a:p>
                <a:pPr algn="ctr" defTabSz="1822450" fontAlgn="auto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4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5</a:t>
                </a:r>
                <a:endParaRPr 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3" name="矩形 12"/>
            <p:cNvSpPr/>
            <p:nvPr>
              <p:custDataLst>
                <p:tags r:id="rId16"/>
              </p:custDataLst>
            </p:nvPr>
          </p:nvSpPr>
          <p:spPr>
            <a:xfrm>
              <a:off x="7221" y="3358"/>
              <a:ext cx="9600" cy="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b="1" dirty="0">
                  <a:solidFill>
                    <a:srgbClr val="00206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更好统筹发展和安全，有效防范化解重点领域风险</a:t>
              </a:r>
              <a:endParaRPr lang="zh-CN" altLang="en-US"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矩形 18"/>
          <p:cNvSpPr/>
          <p:nvPr>
            <p:custDataLst>
              <p:tags r:id="rId17"/>
            </p:custDataLst>
          </p:nvPr>
        </p:nvSpPr>
        <p:spPr>
          <a:xfrm>
            <a:off x="3503930" y="5310505"/>
            <a:ext cx="607949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切实保障和改善民生，加强和创新社会治理</a:t>
            </a:r>
            <a:endParaRPr lang="zh-CN" altLang="en-US" sz="2000" b="1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>
            <p:custDataLst>
              <p:tags r:id="rId18"/>
            </p:custDataLst>
          </p:nvPr>
        </p:nvSpPr>
        <p:spPr>
          <a:xfrm>
            <a:off x="1559560" y="476885"/>
            <a:ext cx="6889750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对《政府工作报告》的思考</a:t>
            </a:r>
            <a:endParaRPr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13"/>
          <p:cNvSpPr txBox="1"/>
          <p:nvPr>
            <p:custDataLst>
              <p:tags r:id="rId19"/>
            </p:custDataLst>
          </p:nvPr>
        </p:nvSpPr>
        <p:spPr>
          <a:xfrm>
            <a:off x="912533" y="1453564"/>
            <a:ext cx="10367564" cy="502920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88830" tIns="44427" rIns="88830" bIns="44427">
            <a:spAutoFit/>
          </a:bodyPr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sz="18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2024年政府提出工作任务</a:t>
            </a:r>
            <a:r>
              <a:rPr lang="en-US" sz="18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sz="18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：</a:t>
            </a:r>
            <a:endParaRPr lang="zh-CN" sz="1800" b="1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83755" y="1411765"/>
            <a:ext cx="11854110" cy="275336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18420000" scaled="0"/>
          </a:gradFill>
          <a:ln w="12700" algn="ctr">
            <a:noFill/>
            <a:miter lim="800000"/>
          </a:ln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4660" b="0" i="0" u="none" strike="noStrike" kern="1200" cap="all" spc="0" normalizeH="0" baseline="0" noProof="0" dirty="0">
              <a:ln w="0"/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华文细黑" panose="0201060004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410" b="0" i="0" u="none" strike="noStrike" kern="1200" cap="all" spc="0" normalizeH="0" baseline="0" noProof="0" dirty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谢 谢！</a:t>
            </a:r>
            <a:endParaRPr kumimoji="0" lang="en-US" altLang="zh-CN" sz="4660" b="0" i="0" u="none" strike="noStrike" kern="1200" cap="all" spc="0" normalizeH="0" baseline="0" noProof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4660" b="0" i="0" u="none" strike="noStrike" kern="1200" cap="all" spc="0" normalizeH="0" baseline="0" noProof="0" dirty="0">
              <a:ln w="0"/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华文细黑" panose="02010600040101010101" pitchFamily="2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3"/>
          <p:cNvSpPr/>
          <p:nvPr/>
        </p:nvSpPr>
        <p:spPr>
          <a:xfrm>
            <a:off x="5116060" y="2521357"/>
            <a:ext cx="4625340" cy="721360"/>
          </a:xfrm>
          <a:prstGeom prst="rect">
            <a:avLst/>
          </a:prstGeom>
          <a:noFill/>
          <a:ln w="9525">
            <a:noFill/>
          </a:ln>
        </p:spPr>
        <p:txBody>
          <a:bodyPr wrap="none" lIns="85040" tIns="42519" rIns="85040" bIns="42519" anchor="ctr">
            <a:spAutoFit/>
          </a:bodyPr>
          <a:lstStyle/>
          <a:p>
            <a:pPr algn="l">
              <a:lnSpc>
                <a:spcPct val="130000"/>
              </a:lnSpc>
            </a:pPr>
            <a:r>
              <a:rPr sz="319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2023年我国盐业运行情况</a:t>
            </a:r>
            <a:endParaRPr lang="zh-CN" altLang="en-US" sz="3190" b="1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sym typeface="Times New Roman" panose="02020603050405020304" pitchFamily="18" charset="0"/>
            </a:endParaRPr>
          </a:p>
        </p:txBody>
      </p:sp>
      <p:sp>
        <p:nvSpPr>
          <p:cNvPr id="7" name="Text Box 3"/>
          <p:cNvSpPr>
            <a:spLocks noChangeArrowheads="1"/>
          </p:cNvSpPr>
          <p:nvPr/>
        </p:nvSpPr>
        <p:spPr bwMode="auto">
          <a:xfrm>
            <a:off x="2008429" y="1448116"/>
            <a:ext cx="2759075" cy="3505835"/>
          </a:xfrm>
          <a:prstGeom prst="rect">
            <a:avLst/>
          </a:prstGeom>
          <a:noFill/>
          <a:ln>
            <a:noFill/>
          </a:ln>
        </p:spPr>
        <p:txBody>
          <a:bodyPr wrap="none" lIns="85040" tIns="42519" rIns="85040" bIns="42519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24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Impact" panose="020B0806030902050204" pitchFamily="34" charset="0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01</a:t>
            </a:r>
            <a:endParaRPr kumimoji="0" lang="zh-CN" altLang="en-US" sz="2224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Impact" panose="020B0806030902050204" pitchFamily="34" charset="0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10" name="Freeform 6"/>
          <p:cNvSpPr/>
          <p:nvPr/>
        </p:nvSpPr>
        <p:spPr bwMode="auto">
          <a:xfrm>
            <a:off x="-2509" y="3880185"/>
            <a:ext cx="4874373" cy="2977816"/>
          </a:xfrm>
          <a:custGeom>
            <a:avLst/>
            <a:gdLst>
              <a:gd name="T0" fmla="*/ 0 w 2348"/>
              <a:gd name="T1" fmla="*/ 0 h 1407"/>
              <a:gd name="T2" fmla="*/ 2348 w 2348"/>
              <a:gd name="T3" fmla="*/ 1407 h 1407"/>
              <a:gd name="T4" fmla="*/ 0 w 2348"/>
              <a:gd name="T5" fmla="*/ 1407 h 1407"/>
              <a:gd name="T6" fmla="*/ 0 w 2348"/>
              <a:gd name="T7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48" h="1407">
                <a:moveTo>
                  <a:pt x="0" y="0"/>
                </a:moveTo>
                <a:lnTo>
                  <a:pt x="2348" y="1407"/>
                </a:lnTo>
                <a:lnTo>
                  <a:pt x="0" y="1407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119581" tIns="59790" rIns="119581" bIns="5979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79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reeform 7"/>
          <p:cNvSpPr/>
          <p:nvPr/>
        </p:nvSpPr>
        <p:spPr bwMode="auto">
          <a:xfrm>
            <a:off x="3143672" y="4441665"/>
            <a:ext cx="9030017" cy="2456975"/>
          </a:xfrm>
          <a:custGeom>
            <a:avLst/>
            <a:gdLst>
              <a:gd name="T0" fmla="*/ 4403 w 4403"/>
              <a:gd name="T1" fmla="*/ 0 h 1161"/>
              <a:gd name="T2" fmla="*/ 4403 w 4403"/>
              <a:gd name="T3" fmla="*/ 1161 h 1161"/>
              <a:gd name="T4" fmla="*/ 0 w 4403"/>
              <a:gd name="T5" fmla="*/ 1161 h 1161"/>
              <a:gd name="T6" fmla="*/ 4403 w 4403"/>
              <a:gd name="T7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3" h="1161">
                <a:moveTo>
                  <a:pt x="4403" y="0"/>
                </a:moveTo>
                <a:lnTo>
                  <a:pt x="4403" y="1161"/>
                </a:lnTo>
                <a:lnTo>
                  <a:pt x="0" y="1161"/>
                </a:lnTo>
                <a:lnTo>
                  <a:pt x="4403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0">
            <a:noFill/>
            <a:prstDash val="solid"/>
            <a:round/>
          </a:ln>
        </p:spPr>
        <p:txBody>
          <a:bodyPr vert="horz" wrap="square" lIns="119581" tIns="59790" rIns="119581" bIns="5979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79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Box 7"/>
          <p:cNvSpPr txBox="1"/>
          <p:nvPr/>
        </p:nvSpPr>
        <p:spPr>
          <a:xfrm>
            <a:off x="358837" y="691816"/>
            <a:ext cx="34828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1795" b="1" dirty="0">
                <a:solidFill>
                  <a:schemeClr val="bg1"/>
                </a:solidFill>
                <a:latin typeface="汉仪粗黑简"/>
                <a:ea typeface="汉仪粗黑简"/>
              </a:rPr>
              <a:t>一</a:t>
            </a:r>
            <a:endParaRPr lang="zh-CN" altLang="en-US" sz="1795" b="1" dirty="0">
              <a:solidFill>
                <a:schemeClr val="bg1"/>
              </a:solidFill>
              <a:latin typeface="汉仪粗黑简"/>
              <a:ea typeface="汉仪粗黑简"/>
            </a:endParaRPr>
          </a:p>
        </p:txBody>
      </p:sp>
      <p:sp>
        <p:nvSpPr>
          <p:cNvPr id="18440" name="TextBox 13"/>
          <p:cNvSpPr txBox="1"/>
          <p:nvPr/>
        </p:nvSpPr>
        <p:spPr>
          <a:xfrm>
            <a:off x="7247890" y="1628775"/>
            <a:ext cx="3934460" cy="3829685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1156" tIns="45591" rIns="91156" bIns="45591" anchor="t">
            <a:spAutoFit/>
          </a:bodyPr>
          <a:lstStyle/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sz="1795" dirty="0">
                <a:latin typeface="Times New Roman" panose="02020603050405020304" pitchFamily="18" charset="0"/>
                <a:ea typeface="微软雅黑" panose="020B0503020204020204" pitchFamily="34" charset="-122"/>
              </a:rPr>
              <a:t>从国际看，世界经济复苏乏力，外部环境对我国的发展产生了许多不利的影响；从国内看，经历了三年新冠疫情的冲击，经济恢复发展遇有不少困难，及周期性和结构性问题</a:t>
            </a:r>
            <a:r>
              <a:rPr lang="zh-CN" sz="1795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。</a:t>
            </a:r>
            <a:endParaRPr lang="zh-CN" sz="1795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sz="1795" dirty="0">
                <a:latin typeface="Times New Roman" panose="02020603050405020304" pitchFamily="18" charset="0"/>
                <a:ea typeface="微软雅黑" panose="020B0503020204020204" pitchFamily="34" charset="-122"/>
              </a:rPr>
              <a:t>盐行业的发展，同样面临和经受了诸多的困难与问题，机遇和挑战并存</a:t>
            </a:r>
            <a:r>
              <a:rPr lang="zh-CN" sz="1795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。</a:t>
            </a:r>
            <a:endParaRPr lang="zh-CN" sz="1795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4" name="平行四边形 3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" name="平行四边形 6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2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8" name="文本框 17"/>
          <p:cNvSpPr txBox="1"/>
          <p:nvPr/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一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32" name="图片 31" descr="W02016121855135121050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494155" y="4776470"/>
            <a:ext cx="4714240" cy="1406525"/>
          </a:xfrm>
          <a:prstGeom prst="rect">
            <a:avLst/>
          </a:prstGeom>
        </p:spPr>
      </p:pic>
      <p:sp>
        <p:nvSpPr>
          <p:cNvPr id="21" name="TextBox 1"/>
          <p:cNvSpPr txBox="1"/>
          <p:nvPr>
            <p:custDataLst>
              <p:tags r:id="rId5"/>
            </p:custDataLst>
          </p:nvPr>
        </p:nvSpPr>
        <p:spPr>
          <a:xfrm>
            <a:off x="1559560" y="476885"/>
            <a:ext cx="3113405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lnSpc>
                <a:spcPct val="150000"/>
              </a:lnSpc>
            </a:pP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2023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年行业情况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" name="图片 1" descr="802d-14ce8cd4a8283b00f86d16d9918b427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94155" y="1484630"/>
            <a:ext cx="4714240" cy="29444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Box 13"/>
          <p:cNvSpPr txBox="1"/>
          <p:nvPr/>
        </p:nvSpPr>
        <p:spPr>
          <a:xfrm>
            <a:off x="912495" y="5184775"/>
            <a:ext cx="10367645" cy="1419225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88830" tIns="44427" rIns="88830" bIns="44427">
            <a:noAutofit/>
          </a:bodyPr>
          <a:lstStyle/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协会初步调研数据显示，2023年我国原盐产能约12400万吨，增长320万吨</a:t>
            </a:r>
            <a:r>
              <a:rPr 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。</a:t>
            </a:r>
            <a:endParaRPr 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2023年我国原盐累计产量约10330万吨，同比增加5.68%。其中海盐产量约2400万吨，同比减少7.4%；井矿盐产量约6050万吨，同比增加3.1%；湖盐产量约1880万吨，同比增加4.4%</a:t>
            </a:r>
            <a:r>
              <a:rPr 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。</a:t>
            </a:r>
            <a:endParaRPr 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484" name="TextBox 14"/>
          <p:cNvSpPr txBox="1"/>
          <p:nvPr/>
        </p:nvSpPr>
        <p:spPr>
          <a:xfrm>
            <a:off x="2398149" y="2804209"/>
            <a:ext cx="900937" cy="391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lang="zh-CN" altLang="en-US" sz="1945" dirty="0">
              <a:latin typeface="Calibri" panose="020F050202020403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584365" y="4652968"/>
            <a:ext cx="31546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202</a:t>
            </a:r>
            <a:r>
              <a:rPr lang="en-US"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3</a:t>
            </a:r>
            <a:r>
              <a:rPr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年</a:t>
            </a:r>
            <a:r>
              <a:rPr lang="zh-CN"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我国</a:t>
            </a:r>
            <a:r>
              <a:rPr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原盐</a:t>
            </a:r>
            <a:r>
              <a:rPr lang="zh-CN"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产能</a:t>
            </a:r>
            <a:r>
              <a:rPr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产量情况</a:t>
            </a:r>
            <a:endParaRPr sz="1795" b="1" dirty="0">
              <a:latin typeface="Times New Roman" panose="02020603050405020304" pitchFamily="18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6" name="TextBox 7"/>
          <p:cNvSpPr txBox="1"/>
          <p:nvPr/>
        </p:nvSpPr>
        <p:spPr>
          <a:xfrm>
            <a:off x="357975" y="769915"/>
            <a:ext cx="349879" cy="391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45" b="1" dirty="0">
                <a:solidFill>
                  <a:schemeClr val="bg1"/>
                </a:solidFill>
                <a:latin typeface="汉仪粗黑简" pitchFamily="49" charset="-122"/>
                <a:ea typeface="汉仪粗黑简" pitchFamily="49" charset="-122"/>
              </a:rPr>
              <a:t>一</a:t>
            </a:r>
            <a:endParaRPr lang="zh-CN" altLang="en-US" sz="1945" b="1" dirty="0">
              <a:solidFill>
                <a:schemeClr val="bg1"/>
              </a:solidFill>
              <a:latin typeface="汉仪粗黑简" pitchFamily="49" charset="-122"/>
              <a:ea typeface="汉仪粗黑简" pitchFamily="49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1843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4" name="平行四边形 3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" name="平行四边形 5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文本框 2"/>
          <p:cNvSpPr txBox="1"/>
          <p:nvPr/>
        </p:nvSpPr>
        <p:spPr>
          <a:xfrm>
            <a:off x="263525" y="646430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一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graphicFrame>
        <p:nvGraphicFramePr>
          <p:cNvPr id="8" name="表格 7"/>
          <p:cNvGraphicFramePr/>
          <p:nvPr>
            <p:custDataLst>
              <p:tags r:id="rId2"/>
            </p:custDataLst>
          </p:nvPr>
        </p:nvGraphicFramePr>
        <p:xfrm>
          <a:off x="1415098" y="2420620"/>
          <a:ext cx="4862830" cy="16510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897890"/>
                <a:gridCol w="1492885"/>
                <a:gridCol w="1380490"/>
                <a:gridCol w="1091565"/>
              </a:tblGrid>
              <a:tr h="3302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400">
                        <a:solidFill>
                          <a:schemeClr val="bg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累计产量（万吨）</a:t>
                      </a:r>
                      <a:endParaRPr lang="en-US" altLang="en-US" sz="14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同比增减（%）</a:t>
                      </a:r>
                      <a:endParaRPr lang="en-US" altLang="en-US" sz="14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占比</a:t>
                      </a:r>
                      <a:r>
                        <a:rPr lang="en-US" sz="14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（%）</a:t>
                      </a:r>
                      <a:endParaRPr lang="en-US" altLang="en-US" sz="14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海盐</a:t>
                      </a:r>
                      <a:endParaRPr lang="en-US" altLang="en-US" sz="1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ea typeface="仿宋" panose="02010609060101010101" charset="-122"/>
                          <a:cs typeface="Times New Roman" panose="02020603050405020304" pitchFamily="18" charset="0"/>
                        </a:rPr>
                        <a:t>2400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仿宋" panose="02010609060101010101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12.97</a:t>
                      </a:r>
                      <a:endParaRPr lang="en-US" altLang="en-US" sz="1400" b="1">
                        <a:latin typeface="Times New Roman" panose="02020603050405020304" pitchFamily="18" charset="0"/>
                        <a:ea typeface="仿宋_GB231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ea typeface="仿宋" panose="02010609060101010101" charset="-122"/>
                          <a:cs typeface="Times New Roman" panose="02020603050405020304" pitchFamily="18" charset="0"/>
                        </a:rPr>
                        <a:t>23.23</a:t>
                      </a:r>
                      <a:endParaRPr lang="en-US" altLang="en-US" sz="1400" b="1">
                        <a:latin typeface="Times New Roman" panose="02020603050405020304" pitchFamily="18" charset="0"/>
                        <a:ea typeface="仿宋" panose="02010609060101010101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井矿盐</a:t>
                      </a:r>
                      <a:endParaRPr lang="en-US" altLang="en-US" sz="1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ea typeface="仿宋" panose="02010609060101010101" charset="-122"/>
                          <a:cs typeface="Times New Roman" panose="02020603050405020304" pitchFamily="18" charset="0"/>
                        </a:rPr>
                        <a:t>6050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仿宋" panose="02010609060101010101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ea typeface="仿宋" panose="02010609060101010101" charset="-122"/>
                          <a:cs typeface="Times New Roman" panose="02020603050405020304" pitchFamily="18" charset="0"/>
                        </a:rPr>
                        <a:t>1.31</a:t>
                      </a:r>
                      <a:endParaRPr lang="en-US" altLang="en-US" sz="1400" b="1">
                        <a:latin typeface="Times New Roman" panose="02020603050405020304" pitchFamily="18" charset="0"/>
                        <a:ea typeface="仿宋" panose="02010609060101010101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ea typeface="仿宋" panose="02010609060101010101" charset="-122"/>
                          <a:cs typeface="Times New Roman" panose="02020603050405020304" pitchFamily="18" charset="0"/>
                        </a:rPr>
                        <a:t>58.57</a:t>
                      </a:r>
                      <a:endParaRPr lang="en-US" altLang="en-US" sz="1400" b="1">
                        <a:latin typeface="Times New Roman" panose="02020603050405020304" pitchFamily="18" charset="0"/>
                        <a:ea typeface="仿宋" panose="02010609060101010101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湖盐</a:t>
                      </a:r>
                      <a:endParaRPr lang="en-US" altLang="en-US" sz="1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ea typeface="仿宋" panose="02010609060101010101" charset="-122"/>
                          <a:cs typeface="Times New Roman" panose="02020603050405020304" pitchFamily="18" charset="0"/>
                        </a:rPr>
                        <a:t>1880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仿宋" panose="02010609060101010101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ea typeface="仿宋" panose="02010609060101010101" charset="-122"/>
                          <a:cs typeface="Times New Roman" panose="02020603050405020304" pitchFamily="18" charset="0"/>
                        </a:rPr>
                        <a:t>12.04</a:t>
                      </a:r>
                      <a:endParaRPr lang="en-US" altLang="en-US" sz="1400" b="1">
                        <a:latin typeface="Times New Roman" panose="02020603050405020304" pitchFamily="18" charset="0"/>
                        <a:ea typeface="仿宋" panose="02010609060101010101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ea typeface="仿宋" panose="02010609060101010101" charset="-122"/>
                          <a:cs typeface="Times New Roman" panose="02020603050405020304" pitchFamily="18" charset="0"/>
                        </a:rPr>
                        <a:t>18.20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仿宋" panose="02010609060101010101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合计</a:t>
                      </a:r>
                      <a:endParaRPr lang="en-US" altLang="en-US" sz="14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10330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仿宋_GB231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5.68</a:t>
                      </a:r>
                      <a:endParaRPr lang="en-US" altLang="en-US" sz="1400" b="1">
                        <a:latin typeface="Times New Roman" panose="02020603050405020304" pitchFamily="18" charset="0"/>
                        <a:ea typeface="仿宋_GB231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1"/>
          <p:cNvSpPr txBox="1"/>
          <p:nvPr>
            <p:custDataLst>
              <p:tags r:id="rId3"/>
            </p:custDataLst>
          </p:nvPr>
        </p:nvSpPr>
        <p:spPr>
          <a:xfrm>
            <a:off x="1559560" y="476885"/>
            <a:ext cx="3113405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2023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年行业情况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6090" y="1552575"/>
            <a:ext cx="5033010" cy="28778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Box 13"/>
          <p:cNvSpPr txBox="1"/>
          <p:nvPr/>
        </p:nvSpPr>
        <p:spPr>
          <a:xfrm>
            <a:off x="887133" y="5373419"/>
            <a:ext cx="10367564" cy="918210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88830" tIns="44427" rIns="88830" bIns="44427">
            <a:spAutoFit/>
          </a:bodyPr>
          <a:lstStyle/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2023年我国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累计</a:t>
            </a:r>
            <a:r>
              <a:rPr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进口工业盐908.52万吨，同比减少3.61%，但依然保持在较高水平</a:t>
            </a:r>
            <a:r>
              <a:rPr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。</a:t>
            </a:r>
            <a:endParaRPr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2023年我国累计出口工业盐74.97万吨，同比增加5.09%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。</a:t>
            </a:r>
            <a:endParaRPr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484" name="TextBox 14"/>
          <p:cNvSpPr txBox="1"/>
          <p:nvPr/>
        </p:nvSpPr>
        <p:spPr>
          <a:xfrm>
            <a:off x="2398149" y="2804209"/>
            <a:ext cx="900937" cy="391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lang="zh-CN" altLang="en-US" sz="1945" dirty="0">
              <a:latin typeface="Calibri" panose="020F050202020403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440220" y="4652968"/>
            <a:ext cx="2697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202</a:t>
            </a:r>
            <a:r>
              <a:rPr lang="en-US"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3</a:t>
            </a:r>
            <a:r>
              <a:rPr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年</a:t>
            </a:r>
            <a:r>
              <a:rPr lang="zh-CN"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我国</a:t>
            </a:r>
            <a:r>
              <a:rPr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盐进</a:t>
            </a:r>
            <a:r>
              <a:rPr lang="zh-CN"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出</a:t>
            </a:r>
            <a:r>
              <a:rPr sz="1795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口情况</a:t>
            </a:r>
            <a:endParaRPr sz="1795" b="1" dirty="0">
              <a:latin typeface="Times New Roman" panose="02020603050405020304" pitchFamily="18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6" name="TextBox 7"/>
          <p:cNvSpPr txBox="1"/>
          <p:nvPr/>
        </p:nvSpPr>
        <p:spPr>
          <a:xfrm>
            <a:off x="357975" y="769915"/>
            <a:ext cx="349879" cy="391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45" b="1" dirty="0">
                <a:solidFill>
                  <a:schemeClr val="bg1"/>
                </a:solidFill>
                <a:latin typeface="汉仪粗黑简" pitchFamily="49" charset="-122"/>
                <a:ea typeface="汉仪粗黑简" pitchFamily="49" charset="-122"/>
              </a:rPr>
              <a:t>一</a:t>
            </a:r>
            <a:endParaRPr lang="zh-CN" altLang="en-US" sz="1945" b="1" dirty="0">
              <a:solidFill>
                <a:schemeClr val="bg1"/>
              </a:solidFill>
              <a:latin typeface="汉仪粗黑简" pitchFamily="49" charset="-122"/>
              <a:ea typeface="汉仪粗黑简" pitchFamily="49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1843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4" name="平行四边形 3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" name="平行四边形 5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551180" y="2430145"/>
          <a:ext cx="4896485" cy="157353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82140"/>
                <a:gridCol w="1602105"/>
                <a:gridCol w="1412240"/>
              </a:tblGrid>
              <a:tr h="52451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400"/>
                    </a:p>
                  </a:txBody>
                  <a:tcPr marL="9525" marR="9525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数量（万吨）</a:t>
                      </a:r>
                      <a:endParaRPr lang="en-US" altLang="en-US" sz="1400" b="1"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同比增减（%）</a:t>
                      </a:r>
                      <a:endParaRPr lang="en-US" altLang="en-US" sz="1400" b="1"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52451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累计进口</a:t>
                      </a:r>
                      <a:r>
                        <a:rPr lang="zh-CN" alt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工业</a:t>
                      </a:r>
                      <a:r>
                        <a:rPr 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盐</a:t>
                      </a:r>
                      <a:endParaRPr lang="en-US" sz="1400" b="1"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908.52</a:t>
                      </a:r>
                      <a:endParaRPr lang="en-US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-3.61</a:t>
                      </a:r>
                      <a:endParaRPr lang="en-US" altLang="en-US" sz="1600" b="1">
                        <a:latin typeface="Times New Roman" panose="02020603050405020304" pitchFamily="18" charset="0"/>
                        <a:ea typeface="仿宋_GB231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2451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累计</a:t>
                      </a:r>
                      <a:r>
                        <a:rPr lang="zh-CN" alt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出口</a:t>
                      </a:r>
                      <a:r>
                        <a:rPr lang="zh-CN" alt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工业</a:t>
                      </a:r>
                      <a:r>
                        <a:rPr lang="en-US" sz="14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盐</a:t>
                      </a:r>
                      <a:endParaRPr lang="en-US" sz="1400" b="1"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74.97</a:t>
                      </a:r>
                      <a:endParaRPr lang="en-US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5.09</a:t>
                      </a:r>
                      <a:endParaRPr lang="en-US" altLang="en-US" sz="1600" b="1">
                        <a:latin typeface="Times New Roman" panose="02020603050405020304" pitchFamily="18" charset="0"/>
                        <a:ea typeface="仿宋_GB231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文本框 17"/>
          <p:cNvSpPr txBox="1"/>
          <p:nvPr>
            <p:custDataLst>
              <p:tags r:id="rId3"/>
            </p:custDataLst>
          </p:nvPr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一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2" name="TextBox 1"/>
          <p:cNvSpPr txBox="1"/>
          <p:nvPr>
            <p:custDataLst>
              <p:tags r:id="rId4"/>
            </p:custDataLst>
          </p:nvPr>
        </p:nvSpPr>
        <p:spPr>
          <a:xfrm>
            <a:off x="1559560" y="476885"/>
            <a:ext cx="3113405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2023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年行业情况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2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9873" y="1598930"/>
            <a:ext cx="4439285" cy="305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Box 13"/>
          <p:cNvSpPr txBox="1"/>
          <p:nvPr/>
        </p:nvSpPr>
        <p:spPr>
          <a:xfrm>
            <a:off x="748030" y="4982845"/>
            <a:ext cx="10640060" cy="1749425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88830" tIns="44427" rIns="88830" bIns="44427">
            <a:spAutoFit/>
          </a:bodyPr>
          <a:lstStyle/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sz="18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从进口</a:t>
            </a:r>
            <a:r>
              <a:rPr lang="zh-CN" sz="18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工业盐</a:t>
            </a:r>
            <a:r>
              <a:rPr sz="18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国家来看，从印度进口工业盐占比64.47%，从澳大利亚进口工业盐占比23.62%，从墨西哥进口工业盐占比11.46%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sz="18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从</a:t>
            </a:r>
            <a:r>
              <a:rPr lang="zh-CN" sz="18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出</a:t>
            </a:r>
            <a:r>
              <a:rPr sz="18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口</a:t>
            </a:r>
            <a:r>
              <a:rPr lang="zh-CN" sz="18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工业盐</a:t>
            </a:r>
            <a:r>
              <a:rPr sz="18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国家来看</a:t>
            </a:r>
            <a:r>
              <a:rPr lang="zh-CN" sz="18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出口至日本的工业盐量占比为48.38%，出口至韩国的工业盐占比34.96%，出口至越南的工业盐占比3.53%。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TextBox 7"/>
          <p:cNvSpPr txBox="1"/>
          <p:nvPr/>
        </p:nvSpPr>
        <p:spPr>
          <a:xfrm>
            <a:off x="357975" y="769915"/>
            <a:ext cx="349879" cy="391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45" b="1" dirty="0">
                <a:solidFill>
                  <a:schemeClr val="bg1"/>
                </a:solidFill>
                <a:latin typeface="汉仪粗黑简" pitchFamily="49" charset="-122"/>
                <a:ea typeface="汉仪粗黑简" pitchFamily="49" charset="-122"/>
              </a:rPr>
              <a:t>一</a:t>
            </a:r>
            <a:endParaRPr lang="zh-CN" altLang="en-US" sz="1945" b="1" dirty="0">
              <a:solidFill>
                <a:schemeClr val="bg1"/>
              </a:solidFill>
              <a:latin typeface="汉仪粗黑简" pitchFamily="49" charset="-122"/>
              <a:ea typeface="汉仪粗黑简" pitchFamily="49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1843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3" name="平行四边形 2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" name="平行四边形 5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" name="文本框 1"/>
          <p:cNvSpPr txBox="1"/>
          <p:nvPr/>
        </p:nvSpPr>
        <p:spPr>
          <a:xfrm>
            <a:off x="3935730" y="4462780"/>
            <a:ext cx="473456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主要工业盐进出口国情况（单位：万吨）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2"/>
            </p:custDataLst>
          </p:nvPr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一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2" name="TextBox 1"/>
          <p:cNvSpPr txBox="1"/>
          <p:nvPr>
            <p:custDataLst>
              <p:tags r:id="rId3"/>
            </p:custDataLst>
          </p:nvPr>
        </p:nvSpPr>
        <p:spPr>
          <a:xfrm>
            <a:off x="1559560" y="476885"/>
            <a:ext cx="3113405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2023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年行业情况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4360" y="1917065"/>
            <a:ext cx="3204845" cy="2371725"/>
          </a:xfrm>
          <a:prstGeom prst="rect">
            <a:avLst/>
          </a:prstGeom>
        </p:spPr>
      </p:pic>
      <p:pic>
        <p:nvPicPr>
          <p:cNvPr id="17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6345" y="1988820"/>
            <a:ext cx="3599815" cy="231584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文本框 18"/>
          <p:cNvSpPr txBox="1"/>
          <p:nvPr/>
        </p:nvSpPr>
        <p:spPr>
          <a:xfrm>
            <a:off x="3226435" y="1519555"/>
            <a:ext cx="20974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工业盐进口国家情况</a:t>
            </a:r>
            <a:endParaRPr lang="zh-CN" altLang="en-US" sz="16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215380" y="1557020"/>
            <a:ext cx="20974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工业盐出口国家情况</a:t>
            </a:r>
            <a:endParaRPr lang="zh-CN" altLang="en-US" sz="16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Box 7"/>
          <p:cNvSpPr txBox="1"/>
          <p:nvPr/>
        </p:nvSpPr>
        <p:spPr>
          <a:xfrm>
            <a:off x="358837" y="691816"/>
            <a:ext cx="34828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1795" b="1" dirty="0">
                <a:solidFill>
                  <a:schemeClr val="bg1"/>
                </a:solidFill>
                <a:latin typeface="汉仪粗黑简"/>
                <a:ea typeface="汉仪粗黑简"/>
              </a:rPr>
              <a:t>一</a:t>
            </a:r>
            <a:endParaRPr lang="zh-CN" altLang="en-US" sz="1795" b="1" dirty="0">
              <a:solidFill>
                <a:schemeClr val="bg1"/>
              </a:solidFill>
              <a:latin typeface="汉仪粗黑简"/>
              <a:ea typeface="汉仪粗黑简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7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8" name="平行四边形 7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" name="平行四边形 9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2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" name="TextBox 13"/>
          <p:cNvSpPr txBox="1"/>
          <p:nvPr/>
        </p:nvSpPr>
        <p:spPr>
          <a:xfrm>
            <a:off x="680720" y="4580890"/>
            <a:ext cx="10998835" cy="828675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1156" tIns="45591" rIns="91156" bIns="45591" anchor="t">
            <a:spAutoFit/>
          </a:bodyPr>
          <a:lstStyle/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sz="16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据国家统计局数据显示，2023年我国制盐行业规模以上企业资产总额905.66亿元，同比增长1.87%；营业收入214.92亿元，同比减少6.27%。利润总额24.15亿元，同比减少23.15%</a:t>
            </a:r>
            <a:r>
              <a:rPr lang="zh-CN" altLang="en-US" sz="16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。</a:t>
            </a:r>
            <a:endParaRPr lang="zh-CN" altLang="en-US" sz="16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3"/>
            </p:custDataLst>
          </p:nvPr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一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3" name="TextBox 1"/>
          <p:cNvSpPr txBox="1"/>
          <p:nvPr>
            <p:custDataLst>
              <p:tags r:id="rId4"/>
            </p:custDataLst>
          </p:nvPr>
        </p:nvSpPr>
        <p:spPr>
          <a:xfrm>
            <a:off x="1559560" y="476885"/>
            <a:ext cx="3113405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2023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年行业情况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5"/>
            </p:custDataLst>
          </p:nvPr>
        </p:nvGraphicFramePr>
        <p:xfrm>
          <a:off x="2999740" y="2132965"/>
          <a:ext cx="5934710" cy="19989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281555"/>
                <a:gridCol w="1941195"/>
                <a:gridCol w="1711960"/>
              </a:tblGrid>
              <a:tr h="499745">
                <a:tc>
                  <a:txBody>
                    <a:bodyPr/>
                    <a:p>
                      <a:pPr algn="ctr">
                        <a:buNone/>
                      </a:pPr>
                      <a:endParaRPr lang="en-US" altLang="en-US" sz="2000">
                        <a:solidFill>
                          <a:schemeClr val="bg1"/>
                        </a:solidFill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数量（亿元）</a:t>
                      </a:r>
                      <a:endParaRPr lang="en-US" sz="2000" b="1"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同比增减（%）</a:t>
                      </a:r>
                      <a:endParaRPr lang="en-US" sz="2000" b="1"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9974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资产总额</a:t>
                      </a:r>
                      <a:endParaRPr lang="en-US" sz="2000" b="1"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905.66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1.87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9974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营业收入</a:t>
                      </a:r>
                      <a:endParaRPr lang="en-US" sz="2000" b="1"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214.92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-6.27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9974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利润总额</a:t>
                      </a:r>
                      <a:endParaRPr lang="en-US" sz="2000" b="1"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24.15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-23.15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horz" anchor="ctr" anchorCtr="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Box 13"/>
          <p:cNvSpPr txBox="1"/>
          <p:nvPr/>
        </p:nvSpPr>
        <p:spPr>
          <a:xfrm>
            <a:off x="767715" y="4895215"/>
            <a:ext cx="10640060" cy="1334135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88830" tIns="44427" rIns="88830" bIns="44427">
            <a:spAutoFit/>
          </a:bodyPr>
          <a:lstStyle/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工业盐方面，海盐平均价格约250元/吨，较年初下降28.57%；井矿盐平均价格约350元/吨，较年初下降7.89%；湖盐平均价格约150元/吨，较年初下降11.76%。</a:t>
            </a:r>
            <a:endParaRPr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4480" indent="-284480" defTabSz="913130" eaLnBrk="0" hangingPunct="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2020-2023年我国工业盐市场呈现出由大幅走高到缓慢降低的过程。</a:t>
            </a:r>
            <a:endParaRPr lang="zh-CN" altLang="en-US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TextBox 7"/>
          <p:cNvSpPr txBox="1"/>
          <p:nvPr/>
        </p:nvSpPr>
        <p:spPr>
          <a:xfrm>
            <a:off x="357975" y="769915"/>
            <a:ext cx="349879" cy="391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45" b="1" dirty="0">
                <a:solidFill>
                  <a:schemeClr val="bg1"/>
                </a:solidFill>
                <a:latin typeface="汉仪粗黑简" pitchFamily="49" charset="-122"/>
                <a:ea typeface="汉仪粗黑简" pitchFamily="49" charset="-122"/>
              </a:rPr>
              <a:t>一</a:t>
            </a:r>
            <a:endParaRPr lang="zh-CN" altLang="en-US" sz="1945" b="1" dirty="0">
              <a:solidFill>
                <a:schemeClr val="bg1"/>
              </a:solidFill>
              <a:latin typeface="汉仪粗黑简" pitchFamily="49" charset="-122"/>
              <a:ea typeface="汉仪粗黑简" pitchFamily="49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72030" y="174141"/>
            <a:ext cx="11816277" cy="1155665"/>
            <a:chOff x="0" y="275"/>
            <a:chExt cx="18660" cy="1825"/>
          </a:xfrm>
        </p:grpSpPr>
        <p:grpSp>
          <p:nvGrpSpPr>
            <p:cNvPr id="18433" name="组合 9"/>
            <p:cNvGrpSpPr/>
            <p:nvPr/>
          </p:nvGrpSpPr>
          <p:grpSpPr>
            <a:xfrm>
              <a:off x="0" y="830"/>
              <a:ext cx="18415" cy="1045"/>
              <a:chOff x="0" y="525398"/>
              <a:chExt cx="12000656" cy="661407"/>
            </a:xfrm>
          </p:grpSpPr>
          <p:sp>
            <p:nvSpPr>
              <p:cNvPr id="3" name="平行四边形 2"/>
              <p:cNvSpPr/>
              <p:nvPr/>
            </p:nvSpPr>
            <p:spPr>
              <a:xfrm>
                <a:off x="766223" y="525398"/>
                <a:ext cx="11234433" cy="639866"/>
              </a:xfrm>
              <a:prstGeom prst="parallelogram">
                <a:avLst/>
              </a:pr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" name="平行四边形 5"/>
              <p:cNvSpPr/>
              <p:nvPr/>
            </p:nvSpPr>
            <p:spPr>
              <a:xfrm>
                <a:off x="0" y="546939"/>
                <a:ext cx="718895" cy="639866"/>
              </a:xfrm>
              <a:prstGeom prst="parallelogram">
                <a:avLst/>
              </a:prstGeom>
              <a:gradFill>
                <a:gsLst>
                  <a:gs pos="0">
                    <a:srgbClr val="56A0B9"/>
                  </a:gs>
                  <a:gs pos="100000">
                    <a:srgbClr val="5DBDC3"/>
                  </a:gs>
                </a:gsLst>
                <a:lin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795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0486" name="图片 14" descr="协会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385" y="275"/>
              <a:ext cx="2275" cy="182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" name="文本框 1"/>
          <p:cNvSpPr txBox="1"/>
          <p:nvPr/>
        </p:nvSpPr>
        <p:spPr>
          <a:xfrm>
            <a:off x="4295775" y="4437380"/>
            <a:ext cx="24123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国内盐业市场价格走势情况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248285" y="661035"/>
            <a:ext cx="546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一</a:t>
            </a:r>
            <a:endParaRPr lang="zh-CN" altLang="en-US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3" name="TextBox 1"/>
          <p:cNvSpPr txBox="1"/>
          <p:nvPr>
            <p:custDataLst>
              <p:tags r:id="rId3"/>
            </p:custDataLst>
          </p:nvPr>
        </p:nvSpPr>
        <p:spPr>
          <a:xfrm>
            <a:off x="1559560" y="476885"/>
            <a:ext cx="3113405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2023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年行业情况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4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7985" y="1533525"/>
            <a:ext cx="5768340" cy="269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ags/tag10.xml><?xml version="1.0" encoding="utf-8"?>
<p:tagLst xmlns:p="http://schemas.openxmlformats.org/presentationml/2006/main">
  <p:tag name="KSO_WM_UNIT_TABLE_BEAUTIFY" val="smartTable{0b89aeed-3f6d-43a0-a1c0-c18ed007a897}"/>
  <p:tag name="TABLE_ENDDRAG_ORIGIN_RECT" val="385*123"/>
  <p:tag name="TABLE_ENDDRAG_RECT" val="196*184*385*123"/>
</p:tagLst>
</file>

<file path=ppt/tags/tag100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01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02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03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04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05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06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07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08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09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11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12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13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14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15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16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17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18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19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21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22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23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24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25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26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27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28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29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31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32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33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34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35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36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37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38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39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41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42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43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44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45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46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47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48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49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5.xml><?xml version="1.0" encoding="utf-8"?>
<p:tagLst xmlns:p="http://schemas.openxmlformats.org/presentationml/2006/main">
  <p:tag name="KSO_WM_UNIT_PLACING_PICTURE_USER_VIEWPORT" val="{&quot;height&quot;:1819.9448818897638,&quot;width&quot;:2268.6980593462795}"/>
</p:tagLst>
</file>

<file path=ppt/tags/tag150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51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52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53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54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55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56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57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58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59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61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62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63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64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65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66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67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68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69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71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72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73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74.xml><?xml version="1.0" encoding="utf-8"?>
<p:tagLst xmlns:p="http://schemas.openxmlformats.org/presentationml/2006/main">
  <p:tag name="KSO_WM_DIAGRAM_VIRTUALLY_FRAME" val="{&quot;height&quot;:356.9,&quot;left&quot;:71.85,&quot;top&quot;:156.95,&quot;width&quot;:836.7}"/>
</p:tagLst>
</file>

<file path=ppt/tags/tag175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176.xml><?xml version="1.0" encoding="utf-8"?>
<p:tagLst xmlns:p="http://schemas.openxmlformats.org/presentationml/2006/main">
  <p:tag name="KSO_WM_DIAGRAM_VIRTUALLY_FRAME" val="{&quot;height&quot;:322.7,&quot;left&quot;:130.2,&quot;top&quot;:196.7,&quot;width&quot;:666.8}"/>
</p:tagLst>
</file>

<file path=ppt/tags/tag177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178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179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18.xml><?xml version="1.0" encoding="utf-8"?>
<p:tagLst xmlns:p="http://schemas.openxmlformats.org/presentationml/2006/main">
  <p:tag name="TABLE_ENDDRAG_ORIGIN_RECT" val="467*157"/>
  <p:tag name="TABLE_ENDDRAG_RECT" val="236*150*467*157"/>
</p:tagLst>
</file>

<file path=ppt/tags/tag180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181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182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183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184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185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186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187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188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189.xml><?xml version="1.0" encoding="utf-8"?>
<p:tagLst xmlns:p="http://schemas.openxmlformats.org/presentationml/2006/main">
  <p:tag name="KSO_WM_DIAGRAM_VIRTUALLY_FRAME" val="{&quot;height&quot;:322.7,&quot;left&quot;:130.2,&quot;top&quot;:196.7,&quot;width&quot;:666.8}"/>
</p:tagLst>
</file>

<file path=ppt/tags/tag19.xml><?xml version="1.0" encoding="utf-8"?>
<p:tagLst xmlns:p="http://schemas.openxmlformats.org/presentationml/2006/main">
  <p:tag name="KSO_WM_BEAUTIFY_FLAG" val="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196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197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2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201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210694_2*l_h_i*1_1_1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2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20210694_2*l_h_i*1_1_3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2"/>
  <p:tag name="KSO_WM_UNIT_ID" val="diagram20210694_2*l_h_i*1_1_2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205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10694_2*l_h_f*1_1_1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PRESET_TEXT" val="单击在此输入正文，准确理解你所传达的信息"/>
  <p:tag name="KSO_WM_UNIT_VALUE" val="40"/>
  <p:tag name="KSO_WM_UNIT_TEXT_FILL_FORE_SCHEMECOLOR_INDEX_BRIGHTNESS" val="0.25"/>
  <p:tag name="KSO_WM_UNIT_TEXT_FILL_FORE_SCHEMECOLOR_INDEX" val="13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210694_2*l_h_i*1_2_1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2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20210694_2*l_h_i*1_2_3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2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2"/>
  <p:tag name="KSO_WM_UNIT_ID" val="diagram20210694_2*l_h_i*1_2_2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209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10694_2*l_h_f*1_2_1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PRESET_TEXT" val="单击在此输入正文，准确理解你所传达的信息"/>
  <p:tag name="KSO_WM_UNIT_VALUE" val="40"/>
  <p:tag name="KSO_WM_UNIT_TEXT_FILL_FORE_SCHEMECOLOR_INDEX_BRIGHTNESS" val="0.25"/>
  <p:tag name="KSO_WM_UNIT_TEXT_FILL_FORE_SCHEMECOLOR_INDEX" val="13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21.xml><?xml version="1.0" encoding="utf-8"?>
<p:tagLst xmlns:p="http://schemas.openxmlformats.org/presentationml/2006/main">
  <p:tag name="KSO_WM_UNIT_TABLE_BEAUTIFY" val="smartTable{589aa148-422d-42c5-9f44-9108f72a4cb9}"/>
</p:tagLst>
</file>

<file path=ppt/tags/tag2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210694_2*l_h_i*1_3_1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20210694_2*l_h_i*1_3_3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2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2"/>
  <p:tag name="KSO_WM_UNIT_ID" val="diagram20210694_2*l_h_i*1_3_2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213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10694_2*l_h_f*1_2_1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PRESET_TEXT" val="单击在此输入正文，准确理解你所传达的信息"/>
  <p:tag name="KSO_WM_UNIT_VALUE" val="40"/>
  <p:tag name="KSO_WM_UNIT_TEXT_FILL_FORE_SCHEMECOLOR_INDEX_BRIGHTNESS" val="0.25"/>
  <p:tag name="KSO_WM_UNIT_TEXT_FILL_FORE_SCHEMECOLOR_INDEX" val="13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DIAGRAM_VIRTUALLY_FRAME" val="{&quot;height&quot;:322.7,&quot;left&quot;:130.2,&quot;top&quot;:196.7,&quot;width&quot;:666.8}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22.xml><?xml version="1.0" encoding="utf-8"?>
<p:tagLst xmlns:p="http://schemas.openxmlformats.org/presentationml/2006/main">
  <p:tag name="KSO_WM_BEAUTIFY_FLAG" val="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222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223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226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227.xml><?xml version="1.0" encoding="utf-8"?>
<p:tagLst xmlns:p="http://schemas.openxmlformats.org/presentationml/2006/main">
  <p:tag name="KSO_WM_BEAUTIFY_FLAG" val=""/>
  <p:tag name="KSO_WM_DIAGRAM_VIRTUALLY_FRAME" val="{&quot;height&quot;:322.7,&quot;left&quot;:130.2,&quot;top&quot;:196.7,&quot;width&quot;:666.8}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DIAGRAM_VIRTUALLY_FRAME" val="{&quot;height&quot;:505.6881102362205,&quot;left&quot;:13.545669291338584,&quot;top&quot;:13.711889763779528,&quot;width&quot;:930.4155118110236}"/>
</p:tagLst>
</file>

<file path=ppt/tags/tag23.xml><?xml version="1.0" encoding="utf-8"?>
<p:tagLst xmlns:p="http://schemas.openxmlformats.org/presentationml/2006/main">
  <p:tag name="KSO_WM_UNIT_TABLE_BEAUTIFY" val="smartTable{2a4df7d0-95a6-4722-b149-e5778ac6dc2b}"/>
  <p:tag name="TABLE_ENDDRAG_ORIGIN_RECT" val="380*89"/>
  <p:tag name="TABLE_ENDDRAG_RECT" val="49*202*380*89"/>
</p:tagLst>
</file>

<file path=ppt/tags/tag230.xml><?xml version="1.0" encoding="utf-8"?>
<p:tagLst xmlns:p="http://schemas.openxmlformats.org/presentationml/2006/main">
  <p:tag name="KSO_WM_DIAGRAM_VIRTUALLY_FRAME" val="{&quot;height&quot;:505.6881102362205,&quot;left&quot;:13.545669291338584,&quot;top&quot;:13.711889763779528,&quot;width&quot;:930.4155118110236}"/>
</p:tagLst>
</file>

<file path=ppt/tags/tag231.xml><?xml version="1.0" encoding="utf-8"?>
<p:tagLst xmlns:p="http://schemas.openxmlformats.org/presentationml/2006/main">
  <p:tag name="KSO_WM_DIAGRAM_VIRTUALLY_FRAME" val="{&quot;height&quot;:505.6881102362205,&quot;left&quot;:13.545669291338584,&quot;top&quot;:13.711889763779528,&quot;width&quot;:930.4155118110236}"/>
</p:tagLst>
</file>

<file path=ppt/tags/tag232.xml><?xml version="1.0" encoding="utf-8"?>
<p:tagLst xmlns:p="http://schemas.openxmlformats.org/presentationml/2006/main">
  <p:tag name="KSO_WM_DIAGRAM_VIRTUALLY_FRAME" val="{&quot;height&quot;:505.6881102362205,&quot;left&quot;:13.545669291338584,&quot;top&quot;:13.711889763779528,&quot;width&quot;:930.4155118110236}"/>
</p:tagLst>
</file>

<file path=ppt/tags/tag233.xml><?xml version="1.0" encoding="utf-8"?>
<p:tagLst xmlns:p="http://schemas.openxmlformats.org/presentationml/2006/main">
  <p:tag name="KSO_WM_BEAUTIFY_FLAG" val=""/>
  <p:tag name="KSO_WM_DIAGRAM_VIRTUALLY_FRAME" val="{&quot;height&quot;:505.6881102362205,&quot;left&quot;:13.545669291338584,&quot;top&quot;:13.711889763779528,&quot;width&quot;:930.4155118110236}"/>
</p:tagLst>
</file>

<file path=ppt/tags/tag234.xml><?xml version="1.0" encoding="utf-8"?>
<p:tagLst xmlns:p="http://schemas.openxmlformats.org/presentationml/2006/main">
  <p:tag name="KSO_WM_BEAUTIFY_FLAG" val=""/>
  <p:tag name="KSO_WM_DIAGRAM_VIRTUALLY_FRAME" val="{&quot;height&quot;:505.6881102362205,&quot;left&quot;:13.545669291338584,&quot;top&quot;:13.711889763779528,&quot;width&quot;:930.4155118110236}"/>
</p:tagLst>
</file>

<file path=ppt/tags/tag235.xml><?xml version="1.0" encoding="utf-8"?>
<p:tagLst xmlns:p="http://schemas.openxmlformats.org/presentationml/2006/main">
  <p:tag name="KSO_WM_BEAUTIFY_FLAG" val=""/>
  <p:tag name="KSO_WM_DIAGRAM_VIRTUALLY_FRAME" val="{&quot;height&quot;:505.6881102362205,&quot;left&quot;:13.545669291338584,&quot;top&quot;:13.711889763779528,&quot;width&quot;:930.4155118110236}"/>
</p:tagLst>
</file>

<file path=ppt/tags/tag236.xml><?xml version="1.0" encoding="utf-8"?>
<p:tagLst xmlns:p="http://schemas.openxmlformats.org/presentationml/2006/main">
  <p:tag name="KSO_WM_BEAUTIFY_FLAG" val=""/>
  <p:tag name="KSO_WM_DIAGRAM_VIRTUALLY_FRAME" val="{&quot;height&quot;:505.6881102362205,&quot;left&quot;:13.545669291338584,&quot;top&quot;:13.711889763779528,&quot;width&quot;:930.4155118110236}"/>
</p:tagLst>
</file>

<file path=ppt/tags/tag237.xml><?xml version="1.0" encoding="utf-8"?>
<p:tagLst xmlns:p="http://schemas.openxmlformats.org/presentationml/2006/main">
  <p:tag name="KSO_WM_BEAUTIFY_FLAG" val=""/>
  <p:tag name="KSO_WM_DIAGRAM_VIRTUALLY_FRAME" val="{&quot;height&quot;:505.6881102362205,&quot;left&quot;:13.545669291338584,&quot;top&quot;:13.711889763779528,&quot;width&quot;:930.4155118110236}"/>
</p:tagLst>
</file>

<file path=ppt/tags/tag238.xml><?xml version="1.0" encoding="utf-8"?>
<p:tagLst xmlns:p="http://schemas.openxmlformats.org/presentationml/2006/main">
  <p:tag name="KSO_WM_BEAUTIFY_FLAG" val=""/>
  <p:tag name="KSO_WM_DIAGRAM_VIRTUALLY_FRAME" val="{&quot;height&quot;:505.6881102362205,&quot;left&quot;:13.545669291338584,&quot;top&quot;:13.711889763779528,&quot;width&quot;:930.4155118110236}"/>
</p:tagLst>
</file>

<file path=ppt/tags/tag239.xml><?xml version="1.0" encoding="utf-8"?>
<p:tagLst xmlns:p="http://schemas.openxmlformats.org/presentationml/2006/main">
  <p:tag name="KSO_WM_BEAUTIFY_FLAG" val=""/>
  <p:tag name="KSO_WM_DIAGRAM_VIRTUALLY_FRAME" val="{&quot;height&quot;:505.6881102362205,&quot;left&quot;:13.545669291338584,&quot;top&quot;:13.711889763779528,&quot;width&quot;:930.4155118110236}"/>
</p:tagLst>
</file>

<file path=ppt/tags/tag24.xml><?xml version="1.0" encoding="utf-8"?>
<p:tagLst xmlns:p="http://schemas.openxmlformats.org/presentationml/2006/main">
  <p:tag name="KSO_WM_BEAUTIFY_FLAG" val=""/>
</p:tagLst>
</file>

<file path=ppt/tags/tag240.xml><?xml version="1.0" encoding="utf-8"?>
<p:tagLst xmlns:p="http://schemas.openxmlformats.org/presentationml/2006/main">
  <p:tag name="KSO_WM_BEAUTIFY_FLAG" val=""/>
  <p:tag name="KSO_WM_DIAGRAM_VIRTUALLY_FRAME" val="{&quot;height&quot;:505.6881102362205,&quot;left&quot;:13.545669291338584,&quot;top&quot;:13.711889763779528,&quot;width&quot;:930.4155118110236}"/>
</p:tagLst>
</file>

<file path=ppt/tags/tag241.xml><?xml version="1.0" encoding="utf-8"?>
<p:tagLst xmlns:p="http://schemas.openxmlformats.org/presentationml/2006/main">
  <p:tag name="KSO_WM_BEAUTIFY_FLAG" val=""/>
  <p:tag name="KSO_WM_DIAGRAM_VIRTUALLY_FRAME" val="{&quot;height&quot;:505.6881102362205,&quot;left&quot;:13.545669291338584,&quot;top&quot;:13.711889763779528,&quot;width&quot;:930.4155118110236}"/>
</p:tagLst>
</file>

<file path=ppt/tags/tag242.xml><?xml version="1.0" encoding="utf-8"?>
<p:tagLst xmlns:p="http://schemas.openxmlformats.org/presentationml/2006/main">
  <p:tag name="KSO_WM_BEAUTIFY_FLAG" val=""/>
  <p:tag name="KSO_WM_DIAGRAM_VIRTUALLY_FRAME" val="{&quot;height&quot;:505.6881102362205,&quot;left&quot;:13.545669291338584,&quot;top&quot;:13.711889763779528,&quot;width&quot;:930.4155118110236}"/>
</p:tagLst>
</file>

<file path=ppt/tags/tag243.xml><?xml version="1.0" encoding="utf-8"?>
<p:tagLst xmlns:p="http://schemas.openxmlformats.org/presentationml/2006/main">
  <p:tag name="KSO_WM_BEAUTIFY_FLAG" val=""/>
  <p:tag name="KSO_WM_DIAGRAM_VIRTUALLY_FRAME" val="{&quot;height&quot;:505.6881102362205,&quot;left&quot;:13.545669291338584,&quot;top&quot;:13.711889763779528,&quot;width&quot;:930.4155118110236}"/>
</p:tagLst>
</file>

<file path=ppt/tags/tag244.xml><?xml version="1.0" encoding="utf-8"?>
<p:tagLst xmlns:p="http://schemas.openxmlformats.org/presentationml/2006/main">
  <p:tag name="KSO_WM_BEAUTIFY_FLAG" val=""/>
  <p:tag name="KSO_WM_DIAGRAM_VIRTUALLY_FRAME" val="{&quot;height&quot;:505.6881102362205,&quot;left&quot;:13.545669291338584,&quot;top&quot;:13.711889763779528,&quot;width&quot;:930.4155118110236}"/>
</p:tagLst>
</file>

<file path=ppt/tags/tag245.xml><?xml version="1.0" encoding="utf-8"?>
<p:tagLst xmlns:p="http://schemas.openxmlformats.org/presentationml/2006/main">
  <p:tag name="KSO_WM_BEAUTIFY_FLAG" val=""/>
  <p:tag name="KSO_WM_DIAGRAM_VIRTUALLY_FRAME" val="{&quot;height&quot;:505.6881102362205,&quot;left&quot;:13.545669291338584,&quot;top&quot;:13.711889763779528,&quot;width&quot;:930.4155118110236}"/>
</p:tagLst>
</file>

<file path=ppt/tags/tag246.xml><?xml version="1.0" encoding="utf-8"?>
<p:tagLst xmlns:p="http://schemas.openxmlformats.org/presentationml/2006/main">
  <p:tag name="KSO_WM_DIAGRAM_VIRTUALLY_FRAME" val="{&quot;height&quot;:505.6881102362205,&quot;left&quot;:13.545669291338584,&quot;top&quot;:13.711889763779528,&quot;width&quot;:930.4155118110236}"/>
</p:tagLst>
</file>

<file path=ppt/tags/tag247.xml><?xml version="1.0" encoding="utf-8"?>
<p:tagLst xmlns:p="http://schemas.openxmlformats.org/presentationml/2006/main">
  <p:tag name="COMMONDATA" val="eyJoZGlkIjoiMTI5NWI0MzM5OWQwNzA1ODY0MTE5YzE1ZmYxMDcxY2YifQ=="/>
  <p:tag name="KSO_WPP_MARK_KEY" val="f286c388-10c0-41ae-9a0d-fdfb4fcb5dfa"/>
  <p:tag name="commondata" val="eyJoZGlkIjoiMzEwNTM5NzYwMDRjMzkwZTVkZjY2ODkwMGIxNGU0OTUifQ==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UNIT_PLACING_PICTURE_USER_VIEWPORT" val="{&quot;height&quot;:1819.9448818897638,&quot;width&quot;:2268.6980593462795}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MH" val="20160830110146"/>
  <p:tag name="MH_LIBRARY" val="CONTENTS"/>
  <p:tag name="MH_TYPE" val="NUMBER"/>
  <p:tag name="ID" val="553512"/>
  <p:tag name="MH_ORDER" val="1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210694_2*l_h_i*1_1_1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20210694_2*l_h_i*1_1_3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2"/>
  <p:tag name="KSO_WM_UNIT_ID" val="diagram20210694_2*l_h_i*1_1_2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34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10694_2*l_h_f*1_1_1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PRESET_TEXT" val="单击在此输入正文，准确理解你所传达的信息"/>
  <p:tag name="KSO_WM_UNIT_VALUE" val="40"/>
  <p:tag name="KSO_WM_UNIT_TEXT_FILL_FORE_SCHEMECOLOR_INDEX_BRIGHTNESS" val="0.25"/>
  <p:tag name="KSO_WM_UNIT_TEXT_FILL_FORE_SCHEMECOLOR_INDEX" val="13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210694_2*l_h_i*1_2_1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20210694_2*l_h_i*1_2_3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2"/>
  <p:tag name="KSO_WM_UNIT_ID" val="diagram20210694_2*l_h_i*1_2_2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38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10694_2*l_h_f*1_2_1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PRESET_TEXT" val="单击在此输入正文，准确理解你所传达的信息"/>
  <p:tag name="KSO_WM_UNIT_VALUE" val="40"/>
  <p:tag name="KSO_WM_UNIT_TEXT_FILL_FORE_SCHEMECOLOR_INDEX_BRIGHTNESS" val="0.25"/>
  <p:tag name="KSO_WM_UNIT_TEXT_FILL_FORE_SCHEMECOLOR_INDEX" val="13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210694_2*l_h_i*1_3_1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4.xml><?xml version="1.0" encoding="utf-8"?>
<p:tagLst xmlns:p="http://schemas.openxmlformats.org/presentationml/2006/main">
  <p:tag name="MH" val="20160830110146"/>
  <p:tag name="MH_LIBRARY" val="CONTENTS"/>
  <p:tag name="MH_TYPE" val="NUMBER"/>
  <p:tag name="ID" val="553512"/>
  <p:tag name="MH_ORDER" val="2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20210694_2*l_h_i*1_3_3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2"/>
  <p:tag name="KSO_WM_UNIT_ID" val="diagram20210694_2*l_h_i*1_3_2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42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10694_2*l_h_f*1_2_1"/>
  <p:tag name="KSO_WM_TEMPLATE_CATEGORY" val="diagram"/>
  <p:tag name="KSO_WM_TEMPLATE_INDEX" val="20210694"/>
  <p:tag name="KSO_WM_UNIT_LAYERLEVEL" val="1_1_1"/>
  <p:tag name="KSO_WM_TAG_VERSION" val="1.0"/>
  <p:tag name="KSO_WM_BEAUTIFY_FLAG" val="#wm#"/>
  <p:tag name="KSO_WM_UNIT_PRESET_TEXT" val="单击在此输入正文，准确理解你所传达的信息"/>
  <p:tag name="KSO_WM_UNIT_VALUE" val="40"/>
  <p:tag name="KSO_WM_UNIT_TEXT_FILL_FORE_SCHEMECOLOR_INDEX_BRIGHTNESS" val="0.25"/>
  <p:tag name="KSO_WM_UNIT_TEXT_FILL_FORE_SCHEMECOLOR_INDEX" val="13"/>
  <p:tag name="KSO_WM_UNIT_TEXT_FILL_TYPE" val="1"/>
  <p:tag name="KSO_WM_UNIT_USESOURCEFORMAT_APPLY" val="1"/>
  <p:tag name="KSO_WM_DIAGRAM_VIRTUALLY_FRAME" val="{&quot;height&quot;:323.9007086614173,&quot;left&quot;:123.04992125984252,&quot;top&quot;:145.06503937007875,&quot;width&quot;:697.1668503937009}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UNIT_TABLE_BEAUTIFY" val="smartTable{55780ca2-f424-4b33-9910-2a37e1bd0138}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48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49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5.xml><?xml version="1.0" encoding="utf-8"?>
<p:tagLst xmlns:p="http://schemas.openxmlformats.org/presentationml/2006/main">
  <p:tag name="KSO_WM_UNIT_PLACING_PICTURE_USER_VIEWPORT" val="{&quot;height&quot;:1819.9452617764882,&quot;width&quot;:2268.6981056195887}"/>
</p:tagLst>
</file>

<file path=ppt/tags/tag50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51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52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53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54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55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56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57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58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59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6.xml><?xml version="1.0" encoding="utf-8"?>
<p:tagLst xmlns:p="http://schemas.openxmlformats.org/presentationml/2006/main">
  <p:tag name="KSO_WM_UNIT_PLACING_PICTURE_USER_VIEWPORT" val="{&quot;height&quot;:2527,&quot;width&quot;:9795}"/>
</p:tagLst>
</file>

<file path=ppt/tags/tag60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61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62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63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64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65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66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67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68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69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71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72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73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74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75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76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77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78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79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8.xml><?xml version="1.0" encoding="utf-8"?>
<p:tagLst xmlns:p="http://schemas.openxmlformats.org/presentationml/2006/main">
  <p:tag name="KSO_WM_UNIT_TABLE_BEAUTIFY" val="smartTable{025cd5bb-3881-475a-9567-cec61bf0c278}"/>
</p:tagLst>
</file>

<file path=ppt/tags/tag80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81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DIAGRAM_VIRTUALLY_FRAME" val="{&quot;height&quot;:211.15,&quot;left&quot;:100.2,&quot;top&quot;:183.9,&quot;width&quot;:780.8}"/>
</p:tagLst>
</file>

<file path=ppt/tags/tag85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86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87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88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89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91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92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93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94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95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96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97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98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ags/tag99.xml><?xml version="1.0" encoding="utf-8"?>
<p:tagLst xmlns:p="http://schemas.openxmlformats.org/presentationml/2006/main">
  <p:tag name="KSO_WM_DIAGRAM_VIRTUALLY_FRAME" val="{&quot;height&quot;:424.011496062992,&quot;left&quot;:142.48106299212589,&quot;top&quot;:107.04322834645669,&quot;width&quot;:646.9424900447119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3209</Words>
  <Application>WPS 演示</Application>
  <PresentationFormat>宽屏</PresentationFormat>
  <Paragraphs>580</Paragraphs>
  <Slides>29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49" baseType="lpstr">
      <vt:lpstr>Arial</vt:lpstr>
      <vt:lpstr>宋体</vt:lpstr>
      <vt:lpstr>Wingdings</vt:lpstr>
      <vt:lpstr>Times New Roman</vt:lpstr>
      <vt:lpstr>微软雅黑</vt:lpstr>
      <vt:lpstr>Calibri</vt:lpstr>
      <vt:lpstr>Impact</vt:lpstr>
      <vt:lpstr>汉仪粗黑简</vt:lpstr>
      <vt:lpstr>黑体</vt:lpstr>
      <vt:lpstr>汉仪粗黑简</vt:lpstr>
      <vt:lpstr>仿宋</vt:lpstr>
      <vt:lpstr>仿宋_GB2312</vt:lpstr>
      <vt:lpstr>Arial Unicode MS</vt:lpstr>
      <vt:lpstr>Lato</vt:lpstr>
      <vt:lpstr>MS PGothic</vt:lpstr>
      <vt:lpstr>Helvetica Light</vt:lpstr>
      <vt:lpstr>华文行楷</vt:lpstr>
      <vt:lpstr>华文细黑</vt:lpstr>
      <vt:lpstr>Segoe Print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王小青</cp:lastModifiedBy>
  <cp:revision>271</cp:revision>
  <dcterms:created xsi:type="dcterms:W3CDTF">2021-09-20T11:58:00Z</dcterms:created>
  <dcterms:modified xsi:type="dcterms:W3CDTF">2024-04-21T01:07:34Z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2052-12.1.0.16250</vt:lpwstr>
  </property>
  <property fmtid="{D5CDD505-2E9C-101B-9397-08002B2CF9AE}" pid="3" name="ICV">
    <vt:lpwstr>3E6BA83ABDD54C2092C096D5AB562E4B_13</vt:lpwstr>
  </property>
</Properties>
</file>